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8" r:id="rId2"/>
    <p:sldId id="2147478299" r:id="rId3"/>
    <p:sldId id="361" r:id="rId4"/>
    <p:sldId id="2147483640" r:id="rId5"/>
    <p:sldId id="2147478298" r:id="rId6"/>
    <p:sldId id="29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  <p15:guide id="3" orient="horz" pos="482" userDrawn="1">
          <p15:clr>
            <a:srgbClr val="A4A3A4"/>
          </p15:clr>
        </p15:guide>
        <p15:guide id="4" pos="257" userDrawn="1">
          <p15:clr>
            <a:srgbClr val="A4A3A4"/>
          </p15:clr>
        </p15:guide>
        <p15:guide id="5" orient="horz" pos="4201" userDrawn="1">
          <p15:clr>
            <a:srgbClr val="A4A3A4"/>
          </p15:clr>
        </p15:guide>
        <p15:guide id="6" pos="76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93"/>
    <a:srgbClr val="42B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91" y="82"/>
      </p:cViewPr>
      <p:guideLst>
        <p:guide orient="horz" pos="2160"/>
        <p:guide pos="3908"/>
        <p:guide orient="horz" pos="482"/>
        <p:guide pos="257"/>
        <p:guide orient="horz" pos="4201"/>
        <p:guide pos="76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o Meng/WVN/Wistron" userId="a1ca3318-69ae-43ee-a631-1a0e8d74945a" providerId="ADAL" clId="{59B0A801-3EAD-4F56-B323-DB9C7D0881FF}"/>
    <pc:docChg chg="undo redo modSld">
      <pc:chgData name="Kimo Meng/WVN/Wistron" userId="a1ca3318-69ae-43ee-a631-1a0e8d74945a" providerId="ADAL" clId="{59B0A801-3EAD-4F56-B323-DB9C7D0881FF}" dt="2026-01-28T10:13:20.107" v="129" actId="20577"/>
      <pc:docMkLst>
        <pc:docMk/>
      </pc:docMkLst>
      <pc:sldChg chg="modSp">
        <pc:chgData name="Kimo Meng/WVN/Wistron" userId="a1ca3318-69ae-43ee-a631-1a0e8d74945a" providerId="ADAL" clId="{59B0A801-3EAD-4F56-B323-DB9C7D0881FF}" dt="2026-01-28T10:13:20.107" v="129" actId="20577"/>
        <pc:sldMkLst>
          <pc:docMk/>
          <pc:sldMk cId="873443413" sldId="2147478297"/>
        </pc:sldMkLst>
        <pc:spChg chg="mod">
          <ac:chgData name="Kimo Meng/WVN/Wistron" userId="a1ca3318-69ae-43ee-a631-1a0e8d74945a" providerId="ADAL" clId="{59B0A801-3EAD-4F56-B323-DB9C7D0881FF}" dt="2026-01-28T10:02:04.406" v="38" actId="113"/>
          <ac:spMkLst>
            <pc:docMk/>
            <pc:sldMk cId="873443413" sldId="2147478297"/>
            <ac:spMk id="159" creationId="{D69A1303-574F-4596-8AB0-D37625906BEA}"/>
          </ac:spMkLst>
        </pc:spChg>
        <pc:spChg chg="mod">
          <ac:chgData name="Kimo Meng/WVN/Wistron" userId="a1ca3318-69ae-43ee-a631-1a0e8d74945a" providerId="ADAL" clId="{59B0A801-3EAD-4F56-B323-DB9C7D0881FF}" dt="2026-01-28T10:02:25.455" v="54" actId="20577"/>
          <ac:spMkLst>
            <pc:docMk/>
            <pc:sldMk cId="873443413" sldId="2147478297"/>
            <ac:spMk id="200" creationId="{B7EF3CF0-A90C-48F4-9B8F-C1A8B53CCECD}"/>
          </ac:spMkLst>
        </pc:spChg>
        <pc:spChg chg="mod">
          <ac:chgData name="Kimo Meng/WVN/Wistron" userId="a1ca3318-69ae-43ee-a631-1a0e8d74945a" providerId="ADAL" clId="{59B0A801-3EAD-4F56-B323-DB9C7D0881FF}" dt="2026-01-28T10:02:39.452" v="61" actId="20577"/>
          <ac:spMkLst>
            <pc:docMk/>
            <pc:sldMk cId="873443413" sldId="2147478297"/>
            <ac:spMk id="201" creationId="{FFB0B918-0CD8-4B7D-A094-1D63B9B87207}"/>
          </ac:spMkLst>
        </pc:spChg>
        <pc:spChg chg="mod">
          <ac:chgData name="Kimo Meng/WVN/Wistron" userId="a1ca3318-69ae-43ee-a631-1a0e8d74945a" providerId="ADAL" clId="{59B0A801-3EAD-4F56-B323-DB9C7D0881FF}" dt="2026-01-28T10:03:13.377" v="89" actId="20577"/>
          <ac:spMkLst>
            <pc:docMk/>
            <pc:sldMk cId="873443413" sldId="2147478297"/>
            <ac:spMk id="202" creationId="{A6DE4A72-B462-47DF-A876-FEE0CB0B3C91}"/>
          </ac:spMkLst>
        </pc:spChg>
        <pc:spChg chg="mod">
          <ac:chgData name="Kimo Meng/WVN/Wistron" userId="a1ca3318-69ae-43ee-a631-1a0e8d74945a" providerId="ADAL" clId="{59B0A801-3EAD-4F56-B323-DB9C7D0881FF}" dt="2026-01-28T10:01:45.347" v="32" actId="20577"/>
          <ac:spMkLst>
            <pc:docMk/>
            <pc:sldMk cId="873443413" sldId="2147478297"/>
            <ac:spMk id="245" creationId="{E7940060-6C75-4374-972B-DE462E74FA3C}"/>
          </ac:spMkLst>
        </pc:spChg>
        <pc:spChg chg="mod">
          <ac:chgData name="Kimo Meng/WVN/Wistron" userId="a1ca3318-69ae-43ee-a631-1a0e8d74945a" providerId="ADAL" clId="{59B0A801-3EAD-4F56-B323-DB9C7D0881FF}" dt="2026-01-28T10:02:51.232" v="70" actId="20577"/>
          <ac:spMkLst>
            <pc:docMk/>
            <pc:sldMk cId="873443413" sldId="2147478297"/>
            <ac:spMk id="246" creationId="{B6EDCA29-8D09-4832-B24A-61EF29DB33CC}"/>
          </ac:spMkLst>
        </pc:spChg>
        <pc:spChg chg="mod">
          <ac:chgData name="Kimo Meng/WVN/Wistron" userId="a1ca3318-69ae-43ee-a631-1a0e8d74945a" providerId="ADAL" clId="{59B0A801-3EAD-4F56-B323-DB9C7D0881FF}" dt="2026-01-28T10:02:46.824" v="69" actId="6549"/>
          <ac:spMkLst>
            <pc:docMk/>
            <pc:sldMk cId="873443413" sldId="2147478297"/>
            <ac:spMk id="247" creationId="{4E3EBE6A-0C45-43E4-9420-6FD45AE35F40}"/>
          </ac:spMkLst>
        </pc:spChg>
        <pc:spChg chg="mod">
          <ac:chgData name="Kimo Meng/WVN/Wistron" userId="a1ca3318-69ae-43ee-a631-1a0e8d74945a" providerId="ADAL" clId="{59B0A801-3EAD-4F56-B323-DB9C7D0881FF}" dt="2026-01-28T10:03:06.712" v="79" actId="20577"/>
          <ac:spMkLst>
            <pc:docMk/>
            <pc:sldMk cId="873443413" sldId="2147478297"/>
            <ac:spMk id="248" creationId="{CBE88231-1E3A-4C4E-9AD5-FA7658BAADB3}"/>
          </ac:spMkLst>
        </pc:spChg>
        <pc:spChg chg="mod">
          <ac:chgData name="Kimo Meng/WVN/Wistron" userId="a1ca3318-69ae-43ee-a631-1a0e8d74945a" providerId="ADAL" clId="{59B0A801-3EAD-4F56-B323-DB9C7D0881FF}" dt="2026-01-28T10:13:20.107" v="129" actId="20577"/>
          <ac:spMkLst>
            <pc:docMk/>
            <pc:sldMk cId="873443413" sldId="2147478297"/>
            <ac:spMk id="250" creationId="{C7B15F38-10CB-405F-98BB-6ED795F4E0E5}"/>
          </ac:spMkLst>
        </pc:spChg>
        <pc:graphicFrameChg chg="mod">
          <ac:chgData name="Kimo Meng/WVN/Wistron" userId="a1ca3318-69ae-43ee-a631-1a0e8d74945a" providerId="ADAL" clId="{59B0A801-3EAD-4F56-B323-DB9C7D0881FF}" dt="2026-01-28T10:09:29.984" v="114"/>
          <ac:graphicFrameMkLst>
            <pc:docMk/>
            <pc:sldMk cId="873443413" sldId="2147478297"/>
            <ac:graphicFrameMk id="2" creationId="{2AA88FE3-61AB-4748-B5E6-1FD88D820E28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C594D-9D8D-412A-9D48-4CD1DF150BBD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E1C41-F954-47D1-AD07-4695F3F00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D69D4-DD47-449F-B599-13612730EB0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026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64BA9D-2804-4B04-94BC-96EB66469833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95892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ED69D4-DD47-449F-B599-13612730EB0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89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1C36-DD16-4951-9BB2-1300DA154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8061B-6F79-4378-BB0F-F61407C43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1595-26FC-47FB-A886-06A586AAE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B8906-36D3-41FE-BB2F-E48680F8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E030D-91F5-4669-B4F9-BFD23CF6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58F8-E84B-4EB4-9B42-03A6F539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3ED418-4E37-46B0-8666-CA56F7582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C8F5F-C896-475F-91A9-9361AA9AB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420B-FC7F-4E7E-A06E-3D45382B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65D99-7666-4CBA-B390-7819667E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0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8A04B7-2B5B-4443-ACDA-B9B9F712C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0DEB1-DA01-4D0A-A5A8-37896EE43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4282E-A595-4518-9768-AFDCF6C0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D0674-0363-44BB-874D-13869159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4E082-745F-4B3C-89B9-7601615E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46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stron_T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047" y="1103697"/>
            <a:ext cx="11519999" cy="5364576"/>
          </a:xfrm>
          <a:prstGeom prst="rect">
            <a:avLst/>
          </a:prstGeo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/>
            </a:lvl1pPr>
            <a:lvl5pPr marL="1828754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  <a:p>
            <a:pPr lvl="4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047" y="255449"/>
            <a:ext cx="11520000" cy="649324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10435" y="6504632"/>
            <a:ext cx="685477" cy="365125"/>
          </a:xfrm>
        </p:spPr>
        <p:txBody>
          <a:bodyPr/>
          <a:lstStyle/>
          <a:p>
            <a:fld id="{EACF097E-CCF1-4241-87BD-030B3D15E71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F9348E-7206-859C-74F0-F78517907597}"/>
              </a:ext>
            </a:extLst>
          </p:cNvPr>
          <p:cNvSpPr/>
          <p:nvPr userDrawn="1"/>
        </p:nvSpPr>
        <p:spPr>
          <a:xfrm>
            <a:off x="0" y="0"/>
            <a:ext cx="76800" cy="768000"/>
          </a:xfrm>
          <a:prstGeom prst="rect">
            <a:avLst/>
          </a:prstGeom>
          <a:solidFill>
            <a:srgbClr val="9FCA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191463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 title slide 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3987" y="567559"/>
            <a:ext cx="9600000" cy="261368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 rtl="0">
              <a:lnSpc>
                <a:spcPct val="100000"/>
              </a:lnSpc>
              <a:defRPr sz="3733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br>
              <a:rPr lang="en-US" altLang="zh-TW" dirty="0"/>
            </a:br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9F332F9-A603-A418-4F1D-BE8820B8507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6045" y="3584193"/>
            <a:ext cx="5701511" cy="13769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67"/>
              </a:lnSpc>
              <a:spcBef>
                <a:spcPts val="0"/>
              </a:spcBef>
              <a:buNone/>
              <a:defRPr sz="1333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altLang="zh-TW" dirty="0"/>
              <a:t>Presenter’s Name </a:t>
            </a:r>
          </a:p>
          <a:p>
            <a:pPr lvl="0"/>
            <a:r>
              <a:rPr lang="en-US" altLang="zh-TW" dirty="0"/>
              <a:t>Presenter’s Dept.</a:t>
            </a:r>
          </a:p>
          <a:p>
            <a:pPr lvl="0"/>
            <a:r>
              <a:rPr lang="en-US" altLang="zh-TW" dirty="0" err="1"/>
              <a:t>yyyy</a:t>
            </a:r>
            <a:r>
              <a:rPr lang="en-US" altLang="zh-TW" dirty="0"/>
              <a:t>/mm/dd</a:t>
            </a:r>
          </a:p>
          <a:p>
            <a:pPr lvl="0"/>
            <a:endParaRPr lang="en-US" altLang="zh-TW" dirty="0"/>
          </a:p>
        </p:txBody>
      </p:sp>
      <p:pic>
        <p:nvPicPr>
          <p:cNvPr id="5" name="圖片 4" descr="一張含有 字型, 圖形, 文字, 平面設計 的圖片&#10;&#10;自動產生的描述">
            <a:extLst>
              <a:ext uri="{FF2B5EF4-FFF2-40B4-BE49-F238E27FC236}">
                <a16:creationId xmlns:a16="http://schemas.microsoft.com/office/drawing/2014/main" id="{BE5A06D7-9E47-DB88-5FA9-23A9929D28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41" y="5973527"/>
            <a:ext cx="2371105" cy="10259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380CBB-C9E3-E3C2-EFDE-60E68C44D538}"/>
              </a:ext>
            </a:extLst>
          </p:cNvPr>
          <p:cNvSpPr/>
          <p:nvPr userDrawn="1"/>
        </p:nvSpPr>
        <p:spPr>
          <a:xfrm>
            <a:off x="538957" y="3633293"/>
            <a:ext cx="48000" cy="643433"/>
          </a:xfrm>
          <a:prstGeom prst="rect">
            <a:avLst/>
          </a:prstGeom>
          <a:solidFill>
            <a:srgbClr val="A3CC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4007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e_pag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1" y="6349"/>
            <a:ext cx="9600000" cy="261368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en-US" sz="3733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pic>
        <p:nvPicPr>
          <p:cNvPr id="3" name="圖片 2" descr="一張含有 字型, 圖形, 文字, 平面設計 的圖片&#10;&#10;自動產生的描述">
            <a:extLst>
              <a:ext uri="{FF2B5EF4-FFF2-40B4-BE49-F238E27FC236}">
                <a16:creationId xmlns:a16="http://schemas.microsoft.com/office/drawing/2014/main" id="{A29B1802-2694-3DED-D132-3B6EF74343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128" y="5967663"/>
            <a:ext cx="2324613" cy="10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6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84127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711200" y="116286"/>
            <a:ext cx="10972800" cy="615553"/>
          </a:xfrm>
        </p:spPr>
        <p:txBody>
          <a:bodyPr/>
          <a:lstStyle>
            <a:lvl1pPr>
              <a:defRPr sz="32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87655578"/>
      </p:ext>
    </p:extLst>
  </p:cSld>
  <p:clrMapOvr>
    <a:masterClrMapping/>
  </p:clrMapOvr>
  <p:transition spd="slow">
    <p:zoom dir="in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1153-6342-406D-B91F-77F5FD61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A4C12-56AB-4FFF-B3CF-B0277938C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1C277-0C98-4D73-B844-8D4479D2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3B031-4A15-43DF-BCCC-682B3513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91D29-232E-4E64-8248-64858F5A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7F07-FF15-42DD-82D5-7E79A9107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273CC-2218-434F-A92F-B7688E529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CE760-EC77-478F-9C6A-7AD9A07F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A07-595A-4304-9D08-5236CDE3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CB12F-D110-47C4-A253-C40861DE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823A-8698-4718-808D-C715F60E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E171C-CB4D-4DE2-9353-4BF4532FB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061C0-4194-4310-9E14-4B6695EAD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14940-1161-4B12-A2A3-7D5DFD33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F0450-7F95-45B4-8900-448635B4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0FE2E-FDC9-4A3A-ADE6-79B7A4C2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67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F2BB-4EB6-47D0-BC79-B12125D5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249EC-2CE6-45F7-878F-1A95FF9C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4A2E3-C9AC-4B3D-B6B1-2452E3082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ACF3F-0FAA-460F-B908-24268EDEF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3E44F-C81C-497E-B39A-B14241CD7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FEE53-A3F3-4F3A-9453-8C5FE7AC1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4E148-836C-4C7C-A0FE-5176B867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93ACC-8A6C-447C-9EF5-071F700E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3E8-D3ED-4B82-A0E7-6EB5D5FD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2482C-80A2-41A1-9584-4B00BFDE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61837-96DF-480D-B2E5-57FF1686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CB542-EC4C-4357-94D0-692716D5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1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1780A-CE81-4848-905F-13649D1E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8176C-B0A8-4840-8B9C-2452E522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17FD6-A3E6-4A8C-88EB-063D9350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28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8A21-2B46-47FE-BAFE-A528D419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EFB2-42E1-482F-A49E-766A49FA8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0C04F-4D5A-4A22-97F3-ACB5FD9C7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91743-4470-4AB8-8607-A35825B9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09C47-CED6-459B-8BC0-F153932A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4A36F-8625-4DDD-9081-281C3084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09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D519-855A-484D-8167-3DE210D5C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4F80C-1442-41F9-89DF-5109B54F5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E1D04-B81A-40EC-AF4C-B5627E8D9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B1510-50B1-4C49-A018-91576E3C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AB0D-E492-449D-B0ED-318D36D8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BD9E8-F23D-46B2-A981-45EFB504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6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36DDEA-15CD-41C5-8E95-3EEF4CD8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AE419-7DB4-4384-98A6-816E61AB0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C3E22-221A-4322-A409-B004BFA92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BAF91-6D4A-4AF4-89BA-EF70AE402328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9B31C-8300-4223-BE6B-E14665BD6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B791A-6A18-451A-9D9C-8DFFA56A4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94E7C-DAF9-461A-9B05-120F4F428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8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3.emf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package" Target="../embeddings/Microsoft_Excel_Worksheet.xlsx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2416400-2D2B-4745-DD04-2DFDAC868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76" y="2126149"/>
            <a:ext cx="11692256" cy="793644"/>
          </a:xfrm>
        </p:spPr>
        <p:txBody>
          <a:bodyPr/>
          <a:lstStyle/>
          <a:p>
            <a:pPr algn="ctr"/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设备良率分析</a:t>
            </a:r>
            <a:endParaRPr lang="en-US" altLang="zh-TW" b="1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B0BD2AF-17F7-F972-4342-2B9313048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045" y="3553713"/>
            <a:ext cx="5701511" cy="1376945"/>
          </a:xfrm>
        </p:spPr>
        <p:txBody>
          <a:bodyPr/>
          <a:lstStyle/>
          <a:p>
            <a:r>
              <a:rPr lang="en-US" altLang="zh-TW" dirty="0"/>
              <a:t>Avy </a:t>
            </a:r>
            <a:r>
              <a:rPr lang="en-US" altLang="zh-CN" dirty="0"/>
              <a:t>Wang</a:t>
            </a:r>
            <a:endParaRPr lang="en-US" altLang="zh-TW" dirty="0"/>
          </a:p>
          <a:p>
            <a:r>
              <a:rPr lang="en-US" altLang="zh-TW" dirty="0"/>
              <a:t>KV1T00</a:t>
            </a:r>
          </a:p>
          <a:p>
            <a:r>
              <a:rPr lang="en-US" altLang="zh-TW" dirty="0"/>
              <a:t>2026/02/11</a:t>
            </a:r>
          </a:p>
        </p:txBody>
      </p:sp>
    </p:spTree>
    <p:extLst>
      <p:ext uri="{BB962C8B-B14F-4D97-AF65-F5344CB8AC3E}">
        <p14:creationId xmlns:p14="http://schemas.microsoft.com/office/powerpoint/2010/main" val="25544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73">
            <a:extLst>
              <a:ext uri="{FF2B5EF4-FFF2-40B4-BE49-F238E27FC236}">
                <a16:creationId xmlns:a16="http://schemas.microsoft.com/office/drawing/2014/main" id="{1D2CE020-2223-468E-890C-D0D2CD206521}"/>
              </a:ext>
            </a:extLst>
          </p:cNvPr>
          <p:cNvSpPr/>
          <p:nvPr/>
        </p:nvSpPr>
        <p:spPr>
          <a:xfrm>
            <a:off x="263958" y="2776206"/>
            <a:ext cx="2952000" cy="1688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8B924DE-5AD7-4F3C-9B33-7B3D64CEE412}"/>
              </a:ext>
            </a:extLst>
          </p:cNvPr>
          <p:cNvSpPr/>
          <p:nvPr/>
        </p:nvSpPr>
        <p:spPr>
          <a:xfrm>
            <a:off x="9242165" y="1597571"/>
            <a:ext cx="2916883" cy="1137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14ED0E8-85EA-4538-9791-73C0B29BA186}"/>
              </a:ext>
            </a:extLst>
          </p:cNvPr>
          <p:cNvSpPr/>
          <p:nvPr/>
        </p:nvSpPr>
        <p:spPr>
          <a:xfrm>
            <a:off x="6228011" y="1597571"/>
            <a:ext cx="2952000" cy="1137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99F598A-DA04-4BF7-8B06-27945ADB8EDF}"/>
              </a:ext>
            </a:extLst>
          </p:cNvPr>
          <p:cNvSpPr/>
          <p:nvPr/>
        </p:nvSpPr>
        <p:spPr>
          <a:xfrm>
            <a:off x="3241404" y="1597571"/>
            <a:ext cx="2952000" cy="1154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E4F4561-C8C2-4F64-98DF-6D9E99F29A94}"/>
              </a:ext>
            </a:extLst>
          </p:cNvPr>
          <p:cNvSpPr/>
          <p:nvPr/>
        </p:nvSpPr>
        <p:spPr>
          <a:xfrm>
            <a:off x="263958" y="1597571"/>
            <a:ext cx="2952000" cy="11549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矩形 4">
            <a:extLst>
              <a:ext uri="{FF2B5EF4-FFF2-40B4-BE49-F238E27FC236}">
                <a16:creationId xmlns:a16="http://schemas.microsoft.com/office/drawing/2014/main" id="{6B20E62F-BB87-4F7B-934C-FC151BCCED9D}"/>
              </a:ext>
            </a:extLst>
          </p:cNvPr>
          <p:cNvSpPr/>
          <p:nvPr/>
        </p:nvSpPr>
        <p:spPr>
          <a:xfrm>
            <a:off x="0" y="2776205"/>
            <a:ext cx="211364" cy="1669593"/>
          </a:xfrm>
          <a:prstGeom prst="rect">
            <a:avLst/>
          </a:prstGeom>
          <a:solidFill>
            <a:srgbClr val="006C93"/>
          </a:solidFill>
          <a:ln>
            <a:solidFill>
              <a:srgbClr val="006C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失效模式</a:t>
            </a:r>
            <a:endParaRPr lang="en-US" altLang="zh-CN" sz="12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</p:txBody>
      </p:sp>
      <p:sp>
        <p:nvSpPr>
          <p:cNvPr id="155" name="矩形 4">
            <a:extLst>
              <a:ext uri="{FF2B5EF4-FFF2-40B4-BE49-F238E27FC236}">
                <a16:creationId xmlns:a16="http://schemas.microsoft.com/office/drawing/2014/main" id="{69AE20E6-E079-4743-98A1-7F8784A01EF2}"/>
              </a:ext>
            </a:extLst>
          </p:cNvPr>
          <p:cNvSpPr/>
          <p:nvPr/>
        </p:nvSpPr>
        <p:spPr>
          <a:xfrm>
            <a:off x="0" y="4520791"/>
            <a:ext cx="211364" cy="2291214"/>
          </a:xfrm>
          <a:prstGeom prst="rect">
            <a:avLst/>
          </a:prstGeom>
          <a:solidFill>
            <a:srgbClr val="006C93"/>
          </a:solidFill>
          <a:ln>
            <a:solidFill>
              <a:srgbClr val="006C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改善策略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69A1303-574F-4596-8AB0-D37625906BEA}"/>
              </a:ext>
            </a:extLst>
          </p:cNvPr>
          <p:cNvSpPr txBox="1"/>
          <p:nvPr/>
        </p:nvSpPr>
        <p:spPr>
          <a:xfrm>
            <a:off x="219668" y="4039935"/>
            <a:ext cx="2946399" cy="418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LCD 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残留异物：</a:t>
            </a:r>
            <a:r>
              <a:rPr 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1.42%</a:t>
            </a:r>
            <a:endParaRPr lang="en-US" sz="7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7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-&gt; Camera Mylar</a:t>
            </a:r>
            <a:r>
              <a:rPr lang="zh-CN" altLang="en-US" sz="7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7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en-US" sz="7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LCD</a:t>
            </a:r>
            <a:r>
              <a:rPr lang="zh-CN" altLang="en-US" sz="7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保护膜</a:t>
            </a:r>
            <a:r>
              <a:rPr lang="en-US" altLang="zh-CN" sz="7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/U case</a:t>
            </a:r>
            <a:r>
              <a:rPr lang="zh-CN" altLang="en-US" sz="7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保护膜</a:t>
            </a:r>
            <a:endParaRPr lang="en-US" sz="7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0" name="矩形 4">
            <a:extLst>
              <a:ext uri="{FF2B5EF4-FFF2-40B4-BE49-F238E27FC236}">
                <a16:creationId xmlns:a16="http://schemas.microsoft.com/office/drawing/2014/main" id="{8780F4ED-F965-4842-A6F9-06D72F68BF54}"/>
              </a:ext>
            </a:extLst>
          </p:cNvPr>
          <p:cNvSpPr/>
          <p:nvPr/>
        </p:nvSpPr>
        <p:spPr>
          <a:xfrm>
            <a:off x="-1" y="1601018"/>
            <a:ext cx="216001" cy="1137501"/>
          </a:xfrm>
          <a:prstGeom prst="rect">
            <a:avLst/>
          </a:prstGeom>
          <a:solidFill>
            <a:srgbClr val="006C93"/>
          </a:solidFill>
          <a:ln>
            <a:solidFill>
              <a:srgbClr val="006C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现象</a:t>
            </a:r>
            <a:endParaRPr lang="en-US" altLang="zh-CN" sz="1200" b="1" dirty="0"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CA7F07A5-7B59-42E0-9207-0C6CD34BF45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65" y="1781188"/>
            <a:ext cx="1093657" cy="732579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D36C7765-D053-4045-9C86-4BEA68429345}"/>
              </a:ext>
            </a:extLst>
          </p:cNvPr>
          <p:cNvSpPr/>
          <p:nvPr/>
        </p:nvSpPr>
        <p:spPr>
          <a:xfrm>
            <a:off x="257265" y="4520791"/>
            <a:ext cx="2952000" cy="229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6D3DDF2-91F5-4EF6-8350-3F2ADC7FE576}"/>
              </a:ext>
            </a:extLst>
          </p:cNvPr>
          <p:cNvSpPr/>
          <p:nvPr/>
        </p:nvSpPr>
        <p:spPr>
          <a:xfrm>
            <a:off x="3241404" y="2776206"/>
            <a:ext cx="2952000" cy="1669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E82D7C46-AA63-42CC-B1B2-7D6CC5B11636}"/>
              </a:ext>
            </a:extLst>
          </p:cNvPr>
          <p:cNvSpPr/>
          <p:nvPr/>
        </p:nvSpPr>
        <p:spPr>
          <a:xfrm>
            <a:off x="3234711" y="4520791"/>
            <a:ext cx="2952000" cy="229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5BFA461-CF95-420D-8304-A2A5E3E71899}"/>
              </a:ext>
            </a:extLst>
          </p:cNvPr>
          <p:cNvSpPr/>
          <p:nvPr/>
        </p:nvSpPr>
        <p:spPr>
          <a:xfrm>
            <a:off x="6228011" y="2776206"/>
            <a:ext cx="2952000" cy="1669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9C6DE38-F699-480C-9790-F1F0D533613C}"/>
              </a:ext>
            </a:extLst>
          </p:cNvPr>
          <p:cNvSpPr/>
          <p:nvPr/>
        </p:nvSpPr>
        <p:spPr>
          <a:xfrm>
            <a:off x="6221318" y="4520790"/>
            <a:ext cx="2952000" cy="229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DCF9653-EA0E-43F9-B6D4-D5B6349B05FE}"/>
              </a:ext>
            </a:extLst>
          </p:cNvPr>
          <p:cNvSpPr/>
          <p:nvPr/>
        </p:nvSpPr>
        <p:spPr>
          <a:xfrm>
            <a:off x="9242165" y="2768586"/>
            <a:ext cx="2916883" cy="1669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F1D87A7-479A-4571-965C-E868000D59E5}"/>
              </a:ext>
            </a:extLst>
          </p:cNvPr>
          <p:cNvSpPr/>
          <p:nvPr/>
        </p:nvSpPr>
        <p:spPr>
          <a:xfrm>
            <a:off x="9210058" y="4520790"/>
            <a:ext cx="2952000" cy="2291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EBA80F8-221D-4CA4-A46E-5598CB78427F}"/>
              </a:ext>
            </a:extLst>
          </p:cNvPr>
          <p:cNvSpPr txBox="1"/>
          <p:nvPr/>
        </p:nvSpPr>
        <p:spPr>
          <a:xfrm>
            <a:off x="1311079" y="2353240"/>
            <a:ext cx="1032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U-case</a:t>
            </a:r>
            <a:r>
              <a:rPr lang="zh-CN" altLang="en-US" sz="7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保护膜</a:t>
            </a:r>
            <a:endParaRPr lang="en-US" sz="700" b="1" dirty="0">
              <a:solidFill>
                <a:srgbClr val="006C9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12077DA-04C0-4930-92CC-EBC5DC8CD9E5}"/>
              </a:ext>
            </a:extLst>
          </p:cNvPr>
          <p:cNvSpPr txBox="1"/>
          <p:nvPr/>
        </p:nvSpPr>
        <p:spPr>
          <a:xfrm>
            <a:off x="271052" y="2349345"/>
            <a:ext cx="103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LCD</a:t>
            </a:r>
            <a:r>
              <a:rPr lang="zh-CN" altLang="en-US" sz="7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保护膜</a:t>
            </a:r>
            <a:endParaRPr lang="en-US" altLang="zh-CN" sz="700" b="1" dirty="0">
              <a:solidFill>
                <a:srgbClr val="006C9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sz="7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Camera Mylar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C3A5DA8-1162-4890-967F-D1C0EE3D9C1C}"/>
              </a:ext>
            </a:extLst>
          </p:cNvPr>
          <p:cNvSpPr txBox="1"/>
          <p:nvPr/>
        </p:nvSpPr>
        <p:spPr>
          <a:xfrm>
            <a:off x="3400138" y="2479654"/>
            <a:ext cx="1032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曝光暗</a:t>
            </a:r>
            <a:endParaRPr lang="en-US" sz="700" b="1" dirty="0">
              <a:solidFill>
                <a:srgbClr val="006C9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EF1C551-599A-4077-8F9A-43065CEF6547}"/>
              </a:ext>
            </a:extLst>
          </p:cNvPr>
          <p:cNvSpPr txBox="1"/>
          <p:nvPr/>
        </p:nvSpPr>
        <p:spPr>
          <a:xfrm>
            <a:off x="6502400" y="2447209"/>
            <a:ext cx="9482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画面错误</a:t>
            </a:r>
            <a:endParaRPr lang="en-US" sz="700" b="1" dirty="0">
              <a:solidFill>
                <a:srgbClr val="006C9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F1AE598-D68A-445A-919E-2D46FC133912}"/>
              </a:ext>
            </a:extLst>
          </p:cNvPr>
          <p:cNvSpPr txBox="1"/>
          <p:nvPr/>
        </p:nvSpPr>
        <p:spPr>
          <a:xfrm>
            <a:off x="9351858" y="2438564"/>
            <a:ext cx="9482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灰尘</a:t>
            </a:r>
            <a:endParaRPr lang="en-US" sz="700" b="1" dirty="0">
              <a:solidFill>
                <a:srgbClr val="006C9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6BAED8C-8118-42D5-83B0-3AED4B9B0D85}"/>
              </a:ext>
            </a:extLst>
          </p:cNvPr>
          <p:cNvSpPr txBox="1"/>
          <p:nvPr/>
        </p:nvSpPr>
        <p:spPr>
          <a:xfrm>
            <a:off x="203201" y="4546139"/>
            <a:ext cx="3011054" cy="1473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LCD 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残留异物 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-&gt;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撕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Camera Mylar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动作已调整到激活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ADT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站，观察动作有效。已与产线宣导平行导入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en-US" altLang="zh-CN" sz="1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Ongoing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-&gt;LCD/U-case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保护膜，已与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PD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达成共识宣导保护膜贴敷及处理，观察执行状况中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en-US" altLang="zh-CN" sz="1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Ongoing</a:t>
            </a:r>
            <a:endParaRPr lang="en-US" altLang="zh-CN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7EF3CF0-A90C-48F4-9B8F-C1A8B53CCECD}"/>
              </a:ext>
            </a:extLst>
          </p:cNvPr>
          <p:cNvSpPr txBox="1"/>
          <p:nvPr/>
        </p:nvSpPr>
        <p:spPr>
          <a:xfrm>
            <a:off x="3247005" y="4039935"/>
            <a:ext cx="2946399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拍摄图片暗：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0.14%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FFB0B918-0CD8-4B7D-A094-1D63B9B87207}"/>
              </a:ext>
            </a:extLst>
          </p:cNvPr>
          <p:cNvSpPr txBox="1"/>
          <p:nvPr/>
        </p:nvSpPr>
        <p:spPr>
          <a:xfrm>
            <a:off x="6204318" y="4055967"/>
            <a:ext cx="2946399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画面错误：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0.17%</a:t>
            </a:r>
            <a:endParaRPr lang="en-US" altLang="zh-CN" sz="7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6DE4A72-B462-47DF-A876-FEE0CB0B3C91}"/>
              </a:ext>
            </a:extLst>
          </p:cNvPr>
          <p:cNvSpPr txBox="1"/>
          <p:nvPr/>
        </p:nvSpPr>
        <p:spPr>
          <a:xfrm>
            <a:off x="9307100" y="4033897"/>
            <a:ext cx="2946399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灰尘、噪点：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8.05%</a:t>
            </a:r>
            <a:endParaRPr lang="en-US" altLang="zh-CN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BC0B5A-40FD-4FC0-93C3-2C817A720CA8}"/>
              </a:ext>
            </a:extLst>
          </p:cNvPr>
          <p:cNvSpPr txBox="1"/>
          <p:nvPr/>
        </p:nvSpPr>
        <p:spPr>
          <a:xfrm>
            <a:off x="3191936" y="4546139"/>
            <a:ext cx="2968719" cy="2055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Tx/>
              <a:buAutoNum type="arabicPeriod"/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拍摄图片暗</a:t>
            </a:r>
            <a:endParaRPr lang="en-US" altLang="zh-CN" sz="1000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-&gt;</a:t>
            </a:r>
            <a:r>
              <a:rPr 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LCD 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亮度强制调整为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100%   -&gt;</a:t>
            </a:r>
            <a:r>
              <a:rPr lang="en-US" altLang="zh-CN" sz="1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Closed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-&gt;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自动矫正相机曝光参数（白平衡、曝光率等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个参数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，已在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A1A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调整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Try Run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    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en-US" altLang="zh-CN" sz="1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Ongoing</a:t>
            </a:r>
          </a:p>
          <a:p>
            <a:pPr marL="228600" indent="-228600">
              <a:lnSpc>
                <a:spcPct val="130000"/>
              </a:lnSpc>
              <a:buFontTx/>
              <a:buAutoNum type="arabicPeriod" startAt="2"/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设备内部环境光优化               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en-US" altLang="zh-CN" sz="1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Closed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-&gt;sensor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类红色光源进行遮蔽处理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-&gt;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熄灭测试机台键盘背光灯 </a:t>
            </a:r>
            <a:br>
              <a:rPr lang="vi-VN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   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更换相机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(1500W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6500W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，提高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拍摄的清晰度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(Coverage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更高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       -&gt;</a:t>
            </a:r>
            <a:r>
              <a:rPr lang="en-US" altLang="zh-CN" sz="1000" dirty="0">
                <a:solidFill>
                  <a:srgbClr val="42BE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Closed</a:t>
            </a:r>
            <a:endParaRPr lang="en-US" altLang="zh-CN" sz="800" dirty="0">
              <a:solidFill>
                <a:srgbClr val="42BE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5B69A8A-16FE-41BF-B100-FA738CB5277C}"/>
              </a:ext>
            </a:extLst>
          </p:cNvPr>
          <p:cNvSpPr txBox="1"/>
          <p:nvPr/>
        </p:nvSpPr>
        <p:spPr>
          <a:xfrm>
            <a:off x="6214553" y="4546139"/>
            <a:ext cx="2965458" cy="203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FontTx/>
              <a:buAutoNum type="arabicPeriod"/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画面错误</a:t>
            </a:r>
            <a:endParaRPr lang="en-US" altLang="zh-CN" sz="1000" dirty="0">
              <a:solidFill>
                <a:srgbClr val="42BE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画面强制置顶，避免切换画面拍摄错误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en-US" altLang="zh-CN" sz="1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Closed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更换设备电脑，避免解析图片卡顿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en-US" altLang="zh-CN" sz="1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Closed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1000" strike="sngStrik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1000" strike="sngStrik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异常集中绿色画面，增加</a:t>
            </a:r>
            <a:r>
              <a:rPr lang="en-US" altLang="zh-CN" sz="1000" strike="sngStrik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2s</a:t>
            </a:r>
            <a:r>
              <a:rPr lang="zh-CN" altLang="en-US" sz="1000" strike="sngStrik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延迟</a:t>
            </a:r>
            <a:r>
              <a:rPr lang="en-US" altLang="zh-CN" sz="1000" strike="sngStrik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(back</a:t>
            </a:r>
            <a:r>
              <a:rPr lang="zh-CN" altLang="en-US" sz="1000" strike="sngStrik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方案</a:t>
            </a:r>
            <a:r>
              <a:rPr lang="en-US" altLang="zh-CN" sz="1000" strike="sngStrik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000" strike="sngStrik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000" strike="sngStrike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-&gt;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软件卡顿：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1/26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已升级软件版本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(1.038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1.039)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，收集数据持续关注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en-US" altLang="zh-CN" sz="1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Ongoing</a:t>
            </a:r>
            <a:br>
              <a:rPr lang="vi-VN" altLang="zh-CN" sz="10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vi-VN" altLang="zh-CN" sz="800" dirty="0">
              <a:ea typeface="Microsoft YaHei" panose="020B0503020204020204" pitchFamily="34" charset="-122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1606074-5AE5-4949-8330-D5A7D2597793}"/>
              </a:ext>
            </a:extLst>
          </p:cNvPr>
          <p:cNvSpPr txBox="1"/>
          <p:nvPr/>
        </p:nvSpPr>
        <p:spPr>
          <a:xfrm>
            <a:off x="9211766" y="4546139"/>
            <a:ext cx="3011054" cy="18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灰尘、噪点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气枪吹灰尘 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en-US" altLang="zh-CN" sz="1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Closed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评估离子风扇吹静电吸附异物 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en-US" altLang="zh-CN" sz="1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Closed</a:t>
            </a:r>
          </a:p>
          <a:p>
            <a:pPr>
              <a:lnSpc>
                <a:spcPct val="130000"/>
              </a:lnSpc>
            </a:pPr>
            <a:r>
              <a:rPr lang="en-US" altLang="zh-CN" sz="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zh-CN" altLang="en-US" sz="9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上升原因：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更换新相机，导致识别出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1500W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未能拍摄出的灰尘</a:t>
            </a:r>
            <a:endParaRPr lang="en-US" altLang="zh-CN" sz="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Dell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定义标准：面积≤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0.4mm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且黑点数量小于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，即符合出货标准。设备增加黑点误判逻辑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</a:p>
          <a:p>
            <a:pPr>
              <a:lnSpc>
                <a:spcPct val="130000"/>
              </a:lnSpc>
            </a:pP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-2/5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已切入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A1A</a:t>
            </a:r>
            <a:r>
              <a:rPr lang="zh-CN" altLang="en-US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，持续关注        </a:t>
            </a:r>
            <a:r>
              <a:rPr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en-US" altLang="zh-CN" sz="9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Ongoing</a:t>
            </a:r>
            <a:br>
              <a:rPr lang="vi-VN" altLang="zh-CN" sz="9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altLang="zh-CN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C7B15F38-10CB-405F-98BB-6ED795F4E0E5}"/>
              </a:ext>
            </a:extLst>
          </p:cNvPr>
          <p:cNvSpPr txBox="1"/>
          <p:nvPr/>
        </p:nvSpPr>
        <p:spPr>
          <a:xfrm>
            <a:off x="165811" y="530346"/>
            <a:ext cx="11993237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A1A RGB </a:t>
            </a:r>
            <a:r>
              <a:rPr lang="zh-CN" altLang="en-US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直通率 </a:t>
            </a:r>
            <a:r>
              <a:rPr lang="en-US" altLang="zh-CN" sz="1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89.48%</a:t>
            </a:r>
            <a:r>
              <a:rPr lang="zh-CN" altLang="en-US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NTF F/R 371/3526=</a:t>
            </a:r>
            <a:r>
              <a:rPr lang="en-US" altLang="zh-CN" sz="1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10.52% </a:t>
            </a:r>
            <a:r>
              <a:rPr lang="zh-CN" altLang="en-US" sz="12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zh-CN" altLang="en-US" sz="1600" dirty="0">
                <a:solidFill>
                  <a:srgbClr val="42BE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</a:t>
            </a:r>
            <a:r>
              <a:rPr lang="en-US" altLang="zh-CN" sz="1600" dirty="0">
                <a:solidFill>
                  <a:srgbClr val="42BE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6.38%</a:t>
            </a:r>
            <a:r>
              <a:rPr lang="en-US" altLang="zh-CN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1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(2026/2/09~2026/2/11)</a:t>
            </a:r>
            <a:endParaRPr lang="en-US" altLang="zh-CN" sz="1100" dirty="0">
              <a:solidFill>
                <a:srgbClr val="42BE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zh-CN" altLang="en-US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进行中</a:t>
            </a:r>
            <a:r>
              <a:rPr lang="en-US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Total 5 </a:t>
            </a:r>
            <a:r>
              <a:rPr lang="zh-CN" altLang="en-US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项改善对策预计可提高 </a:t>
            </a:r>
            <a:r>
              <a:rPr lang="en-US" altLang="zh-CN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6.68%+</a:t>
            </a:r>
            <a:r>
              <a:rPr lang="zh-CN" altLang="en-US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直通率，预计</a:t>
            </a:r>
            <a:r>
              <a:rPr lang="en-US" altLang="zh-CN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3/28</a:t>
            </a:r>
            <a:r>
              <a:rPr lang="zh-CN" altLang="en-US" sz="1600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完成</a:t>
            </a:r>
            <a:endParaRPr lang="en-US" sz="1600" dirty="0">
              <a:solidFill>
                <a:srgbClr val="006C9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51907-A38D-4270-8029-9AD1E1EB1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139" y="1780885"/>
            <a:ext cx="877846" cy="572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D80E43-B496-462A-A4D5-311528D90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78690" y="1773701"/>
            <a:ext cx="895687" cy="572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2B0A0E-E08E-4F74-BB21-84E3347DD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354" y="1818497"/>
            <a:ext cx="1031864" cy="670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835F9-078A-4986-8358-9CDDB1BDC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360549" y="1796346"/>
            <a:ext cx="976006" cy="628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2344F-866F-42E6-A181-DFE643B39D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6824" y="1825946"/>
            <a:ext cx="876115" cy="5984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68C84EE-FD1B-433C-973F-A90F4D107154}"/>
              </a:ext>
            </a:extLst>
          </p:cNvPr>
          <p:cNvSpPr/>
          <p:nvPr/>
        </p:nvSpPr>
        <p:spPr>
          <a:xfrm>
            <a:off x="263958" y="1299313"/>
            <a:ext cx="2952000" cy="296333"/>
          </a:xfrm>
          <a:prstGeom prst="rect">
            <a:avLst/>
          </a:prstGeom>
          <a:solidFill>
            <a:srgbClr val="00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94E571-2E5B-4744-BC9A-BAB1E9EC6B93}"/>
              </a:ext>
            </a:extLst>
          </p:cNvPr>
          <p:cNvSpPr/>
          <p:nvPr/>
        </p:nvSpPr>
        <p:spPr>
          <a:xfrm>
            <a:off x="3241404" y="1299313"/>
            <a:ext cx="2952000" cy="296333"/>
          </a:xfrm>
          <a:prstGeom prst="rect">
            <a:avLst/>
          </a:prstGeom>
          <a:solidFill>
            <a:srgbClr val="00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1FC6AC-0A87-4741-8E3A-EE4F466ED0E3}"/>
              </a:ext>
            </a:extLst>
          </p:cNvPr>
          <p:cNvSpPr/>
          <p:nvPr/>
        </p:nvSpPr>
        <p:spPr>
          <a:xfrm>
            <a:off x="6228011" y="1299313"/>
            <a:ext cx="2952000" cy="296333"/>
          </a:xfrm>
          <a:prstGeom prst="rect">
            <a:avLst/>
          </a:prstGeom>
          <a:solidFill>
            <a:srgbClr val="00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法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8B1F6B-DCEA-4752-8D9C-22DF9755EEB1}"/>
              </a:ext>
            </a:extLst>
          </p:cNvPr>
          <p:cNvSpPr/>
          <p:nvPr/>
        </p:nvSpPr>
        <p:spPr>
          <a:xfrm>
            <a:off x="9242165" y="1299313"/>
            <a:ext cx="2916883" cy="296333"/>
          </a:xfrm>
          <a:prstGeom prst="rect">
            <a:avLst/>
          </a:prstGeom>
          <a:solidFill>
            <a:srgbClr val="006C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环</a:t>
            </a:r>
            <a:endParaRPr 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標題 1">
            <a:extLst>
              <a:ext uri="{FF2B5EF4-FFF2-40B4-BE49-F238E27FC236}">
                <a16:creationId xmlns:a16="http://schemas.microsoft.com/office/drawing/2014/main" id="{D7235C7F-02BD-46EB-8B94-E89A7C824EC3}"/>
              </a:ext>
            </a:extLst>
          </p:cNvPr>
          <p:cNvSpPr txBox="1">
            <a:spLocks/>
          </p:cNvSpPr>
          <p:nvPr/>
        </p:nvSpPr>
        <p:spPr>
          <a:xfrm>
            <a:off x="66955" y="45993"/>
            <a:ext cx="11729712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RGB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失效模式分析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改善对策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AA88FE3-61AB-4748-B5E6-1FD88D820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516753"/>
              </p:ext>
            </p:extLst>
          </p:nvPr>
        </p:nvGraphicFramePr>
        <p:xfrm>
          <a:off x="11690235" y="6475455"/>
          <a:ext cx="3905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" name="Worksheet" showAsIcon="1" r:id="rId10" imgW="776160" imgH="670680" progId="Excel.Sheet.12">
                  <p:embed/>
                </p:oleObj>
              </mc:Choice>
              <mc:Fallback>
                <p:oleObj name="Worksheet" showAsIcon="1" r:id="rId10" imgW="776160" imgH="67068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AA88FE3-61AB-4748-B5E6-1FD88D820E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690235" y="6475455"/>
                        <a:ext cx="390525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" name="图片 6">
            <a:extLst>
              <a:ext uri="{FF2B5EF4-FFF2-40B4-BE49-F238E27FC236}">
                <a16:creationId xmlns:a16="http://schemas.microsoft.com/office/drawing/2014/main" id="{AA8418DA-9EA4-44E1-ACFC-168CD2A1DE70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762487" y="1808239"/>
            <a:ext cx="1080000" cy="720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DDCFF3F-F0A6-4742-83B8-5918D24AA915}"/>
              </a:ext>
            </a:extLst>
          </p:cNvPr>
          <p:cNvSpPr txBox="1"/>
          <p:nvPr/>
        </p:nvSpPr>
        <p:spPr>
          <a:xfrm>
            <a:off x="7797659" y="2485451"/>
            <a:ext cx="9482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画面错误</a:t>
            </a:r>
            <a:endParaRPr lang="en-US" sz="700" b="1" dirty="0">
              <a:solidFill>
                <a:srgbClr val="006C9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8893A79-FBB0-424E-AAFE-C420BDAEF192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4713924" y="1784493"/>
            <a:ext cx="1080000" cy="72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6D8D12-6A53-4112-A0C1-BB877896D0FA}"/>
              </a:ext>
            </a:extLst>
          </p:cNvPr>
          <p:cNvSpPr txBox="1"/>
          <p:nvPr/>
        </p:nvSpPr>
        <p:spPr>
          <a:xfrm>
            <a:off x="4727477" y="2465613"/>
            <a:ext cx="1032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曝光强</a:t>
            </a:r>
            <a:endParaRPr lang="en-US" sz="700" b="1" dirty="0">
              <a:solidFill>
                <a:srgbClr val="006C9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AEFC9E-F18E-41E0-927A-5A001C01F78E}"/>
              </a:ext>
            </a:extLst>
          </p:cNvPr>
          <p:cNvSpPr txBox="1"/>
          <p:nvPr/>
        </p:nvSpPr>
        <p:spPr>
          <a:xfrm>
            <a:off x="2322015" y="3840729"/>
            <a:ext cx="1154354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下降 </a:t>
            </a:r>
            <a:r>
              <a:rPr lang="en-US" altLang="zh-CN" sz="1000" b="1" dirty="0">
                <a:solidFill>
                  <a:srgbClr val="42BE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0.24%    </a:t>
            </a:r>
            <a:endParaRPr lang="en-US" sz="1000" b="1" dirty="0">
              <a:solidFill>
                <a:srgbClr val="42BE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9E297BDD-8346-4B7C-9C9C-0F04787D8C39}"/>
              </a:ext>
            </a:extLst>
          </p:cNvPr>
          <p:cNvSpPr/>
          <p:nvPr/>
        </p:nvSpPr>
        <p:spPr>
          <a:xfrm>
            <a:off x="2451758" y="3708883"/>
            <a:ext cx="108000" cy="144000"/>
          </a:xfrm>
          <a:prstGeom prst="downArrow">
            <a:avLst/>
          </a:prstGeom>
          <a:solidFill>
            <a:srgbClr val="42BE5A"/>
          </a:solidFill>
          <a:ln>
            <a:solidFill>
              <a:srgbClr val="42BE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42BE5A"/>
              </a:highlight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AF25C6-AED5-4342-A23A-0B2D95FC5F73}"/>
              </a:ext>
            </a:extLst>
          </p:cNvPr>
          <p:cNvSpPr txBox="1"/>
          <p:nvPr/>
        </p:nvSpPr>
        <p:spPr>
          <a:xfrm>
            <a:off x="2338822" y="3391590"/>
            <a:ext cx="1219924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相较改善前</a:t>
            </a:r>
            <a:endParaRPr lang="en-US" sz="1000" b="1" dirty="0">
              <a:solidFill>
                <a:srgbClr val="42BE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259DFE-8FF7-4861-9A74-D80316D030AA}"/>
              </a:ext>
            </a:extLst>
          </p:cNvPr>
          <p:cNvSpPr txBox="1"/>
          <p:nvPr/>
        </p:nvSpPr>
        <p:spPr>
          <a:xfrm>
            <a:off x="5298777" y="3812923"/>
            <a:ext cx="1154354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下降 </a:t>
            </a:r>
            <a:r>
              <a:rPr lang="en-US" altLang="zh-CN" sz="1000" b="1" dirty="0">
                <a:solidFill>
                  <a:srgbClr val="42BE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3.84%    </a:t>
            </a:r>
            <a:endParaRPr lang="en-US" sz="1000" b="1" dirty="0">
              <a:solidFill>
                <a:srgbClr val="42BE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6CA18E38-45F8-482C-B09C-2620E66AD34D}"/>
              </a:ext>
            </a:extLst>
          </p:cNvPr>
          <p:cNvSpPr/>
          <p:nvPr/>
        </p:nvSpPr>
        <p:spPr>
          <a:xfrm>
            <a:off x="5428520" y="3681077"/>
            <a:ext cx="108000" cy="144000"/>
          </a:xfrm>
          <a:prstGeom prst="downArrow">
            <a:avLst/>
          </a:prstGeom>
          <a:solidFill>
            <a:srgbClr val="42BE5A"/>
          </a:solidFill>
          <a:ln>
            <a:solidFill>
              <a:srgbClr val="42BE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42BE5A"/>
              </a:highlight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48C067-4081-4FC2-B867-417150C0FE6B}"/>
              </a:ext>
            </a:extLst>
          </p:cNvPr>
          <p:cNvSpPr txBox="1"/>
          <p:nvPr/>
        </p:nvSpPr>
        <p:spPr>
          <a:xfrm>
            <a:off x="5315584" y="3363784"/>
            <a:ext cx="1219924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相较改善前</a:t>
            </a:r>
            <a:endParaRPr lang="en-US" sz="1000" b="1" dirty="0">
              <a:solidFill>
                <a:srgbClr val="42BE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C9564D-74BC-40F3-AB19-4426A9FF76D0}"/>
              </a:ext>
            </a:extLst>
          </p:cNvPr>
          <p:cNvSpPr txBox="1"/>
          <p:nvPr/>
        </p:nvSpPr>
        <p:spPr>
          <a:xfrm>
            <a:off x="8282507" y="3783262"/>
            <a:ext cx="1154354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下降 </a:t>
            </a:r>
            <a:r>
              <a:rPr lang="en-US" altLang="zh-CN" sz="1000" b="1" dirty="0">
                <a:solidFill>
                  <a:srgbClr val="42BE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8.41%    </a:t>
            </a:r>
            <a:endParaRPr lang="en-US" sz="1000" b="1" dirty="0">
              <a:solidFill>
                <a:srgbClr val="42BE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414CD707-1EF3-409A-A200-2B3C5753CF87}"/>
              </a:ext>
            </a:extLst>
          </p:cNvPr>
          <p:cNvSpPr/>
          <p:nvPr/>
        </p:nvSpPr>
        <p:spPr>
          <a:xfrm>
            <a:off x="8412250" y="3651416"/>
            <a:ext cx="108000" cy="144000"/>
          </a:xfrm>
          <a:prstGeom prst="downArrow">
            <a:avLst/>
          </a:prstGeom>
          <a:solidFill>
            <a:srgbClr val="42BE5A"/>
          </a:solidFill>
          <a:ln>
            <a:solidFill>
              <a:srgbClr val="42BE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42BE5A"/>
              </a:highlight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3982B7D-848D-4C37-824D-9D05DCE26707}"/>
              </a:ext>
            </a:extLst>
          </p:cNvPr>
          <p:cNvSpPr txBox="1"/>
          <p:nvPr/>
        </p:nvSpPr>
        <p:spPr>
          <a:xfrm>
            <a:off x="8299314" y="3334123"/>
            <a:ext cx="1219924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相较改善前</a:t>
            </a:r>
            <a:endParaRPr lang="en-US" sz="1000" b="1" dirty="0">
              <a:solidFill>
                <a:srgbClr val="42BE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644FDF-69B7-49A7-A754-EFB3C16FA99A}"/>
              </a:ext>
            </a:extLst>
          </p:cNvPr>
          <p:cNvSpPr txBox="1"/>
          <p:nvPr/>
        </p:nvSpPr>
        <p:spPr>
          <a:xfrm>
            <a:off x="11287579" y="3804134"/>
            <a:ext cx="1154354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上升 </a:t>
            </a:r>
            <a:r>
              <a:rPr lang="en-US" altLang="zh-CN" sz="1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5.37%    </a:t>
            </a:r>
            <a:endParaRPr lang="en-US" sz="1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8C1528-7B91-42B7-B7AD-F932B92FF06E}"/>
              </a:ext>
            </a:extLst>
          </p:cNvPr>
          <p:cNvSpPr txBox="1"/>
          <p:nvPr/>
        </p:nvSpPr>
        <p:spPr>
          <a:xfrm>
            <a:off x="11304386" y="3354995"/>
            <a:ext cx="1219924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相较改善前</a:t>
            </a:r>
            <a:endParaRPr lang="en-US" sz="1000" b="1" dirty="0">
              <a:solidFill>
                <a:srgbClr val="42BE5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Arrow: Up 77">
            <a:extLst>
              <a:ext uri="{FF2B5EF4-FFF2-40B4-BE49-F238E27FC236}">
                <a16:creationId xmlns:a16="http://schemas.microsoft.com/office/drawing/2014/main" id="{E634D62E-BA6D-413A-85AB-64CEC86BE6D1}"/>
              </a:ext>
            </a:extLst>
          </p:cNvPr>
          <p:cNvSpPr/>
          <p:nvPr/>
        </p:nvSpPr>
        <p:spPr>
          <a:xfrm>
            <a:off x="11447120" y="3660134"/>
            <a:ext cx="108000" cy="1440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79" name="图片 24">
            <a:extLst>
              <a:ext uri="{FF2B5EF4-FFF2-40B4-BE49-F238E27FC236}">
                <a16:creationId xmlns:a16="http://schemas.microsoft.com/office/drawing/2014/main" id="{30811C1E-9EB1-46CD-8A64-A78CCEB226E8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288365" y="1770669"/>
            <a:ext cx="877702" cy="57538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51FF8B2-2772-4070-909C-04D4A1710B27}"/>
              </a:ext>
            </a:extLst>
          </p:cNvPr>
          <p:cNvSpPr txBox="1"/>
          <p:nvPr/>
        </p:nvSpPr>
        <p:spPr>
          <a:xfrm>
            <a:off x="2230983" y="2355165"/>
            <a:ext cx="1032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rgbClr val="006C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Camera Mylar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4BB10-FA17-404A-B34E-814AE3DEAF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3789" y="2847314"/>
            <a:ext cx="1978518" cy="1186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D7465-25BC-4B43-B324-57CEA9DBB0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7330" y="2830388"/>
            <a:ext cx="2016370" cy="1223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40AEE-7515-4396-B597-DEE1D1802F7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04009" y="2834556"/>
            <a:ext cx="2067054" cy="12396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EC3AA-3288-4B67-9EC1-B3AA575874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02771" y="2834556"/>
            <a:ext cx="2008522" cy="120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24D5E-0C06-594A-0FD1-E42074287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275B04E-583B-41C5-1450-6FD0BC0354E6}"/>
              </a:ext>
            </a:extLst>
          </p:cNvPr>
          <p:cNvGrpSpPr/>
          <p:nvPr/>
        </p:nvGrpSpPr>
        <p:grpSpPr>
          <a:xfrm>
            <a:off x="425303" y="735111"/>
            <a:ext cx="2996220" cy="379656"/>
            <a:chOff x="533041" y="1614538"/>
            <a:chExt cx="2996220" cy="3796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7F80C7-8619-CAB0-2297-889A0EEB9304}"/>
                </a:ext>
              </a:extLst>
            </p:cNvPr>
            <p:cNvSpPr txBox="1"/>
            <p:nvPr/>
          </p:nvSpPr>
          <p:spPr>
            <a:xfrm>
              <a:off x="772000" y="1614538"/>
              <a:ext cx="2757261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sz="1867" b="1" dirty="0">
                  <a:solidFill>
                    <a:srgbClr val="FD2906"/>
                  </a:solidFill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rPr>
                <a:t>改善之前</a:t>
              </a:r>
              <a:endParaRPr lang="ko-KR" altLang="en-US" sz="1867" b="1" dirty="0">
                <a:solidFill>
                  <a:srgbClr val="FD2906"/>
                </a:solid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4003D85-A4AC-EB67-C424-3575A936964F}"/>
                </a:ext>
              </a:extLst>
            </p:cNvPr>
            <p:cNvGrpSpPr/>
            <p:nvPr/>
          </p:nvGrpSpPr>
          <p:grpSpPr>
            <a:xfrm>
              <a:off x="533041" y="1680033"/>
              <a:ext cx="279598" cy="279598"/>
              <a:chOff x="5364088" y="1916832"/>
              <a:chExt cx="504056" cy="504056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E7E979-6D36-A70E-9D52-1A2381F4357D}"/>
                  </a:ext>
                </a:extLst>
              </p:cNvPr>
              <p:cNvSpPr/>
              <p:nvPr/>
            </p:nvSpPr>
            <p:spPr>
              <a:xfrm>
                <a:off x="5364088" y="1916832"/>
                <a:ext cx="504056" cy="5040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ko-KR" altLang="en-US" sz="2700">
                  <a:solidFill>
                    <a:prstClr val="white"/>
                  </a:solidFill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Chevron 8">
                <a:extLst>
                  <a:ext uri="{FF2B5EF4-FFF2-40B4-BE49-F238E27FC236}">
                    <a16:creationId xmlns:a16="http://schemas.microsoft.com/office/drawing/2014/main" id="{C32E04B9-18D1-1348-DD6F-97BA4D8AD559}"/>
                  </a:ext>
                </a:extLst>
              </p:cNvPr>
              <p:cNvSpPr/>
              <p:nvPr/>
            </p:nvSpPr>
            <p:spPr>
              <a:xfrm>
                <a:off x="5519912" y="2041798"/>
                <a:ext cx="223663" cy="253727"/>
              </a:xfrm>
              <a:prstGeom prst="chevron">
                <a:avLst>
                  <a:gd name="adj" fmla="val 623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ko-KR" altLang="en-US" sz="2700">
                  <a:solidFill>
                    <a:prstClr val="black"/>
                  </a:solidFill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B9AB82-52D8-2925-7F08-83F05A2AEEA4}"/>
              </a:ext>
            </a:extLst>
          </p:cNvPr>
          <p:cNvGrpSpPr/>
          <p:nvPr/>
        </p:nvGrpSpPr>
        <p:grpSpPr>
          <a:xfrm>
            <a:off x="6182437" y="735114"/>
            <a:ext cx="3137072" cy="338554"/>
            <a:chOff x="533041" y="1650555"/>
            <a:chExt cx="3137072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886CF9-79C3-1C8E-236A-079DAB7585D2}"/>
                </a:ext>
              </a:extLst>
            </p:cNvPr>
            <p:cNvSpPr txBox="1"/>
            <p:nvPr/>
          </p:nvSpPr>
          <p:spPr>
            <a:xfrm>
              <a:off x="912852" y="1650555"/>
              <a:ext cx="27572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sz="1600" b="1" dirty="0">
                  <a:solidFill>
                    <a:srgbClr val="262626"/>
                  </a:solidFill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rPr>
                <a:t>改善之後</a:t>
              </a:r>
              <a:endParaRPr lang="ko-KR" altLang="en-US" sz="1600" b="1" dirty="0">
                <a:solidFill>
                  <a:srgbClr val="262626"/>
                </a:solid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BF7F2D-9490-5F2A-DB3D-14DF3880C20E}"/>
                </a:ext>
              </a:extLst>
            </p:cNvPr>
            <p:cNvGrpSpPr/>
            <p:nvPr/>
          </p:nvGrpSpPr>
          <p:grpSpPr>
            <a:xfrm>
              <a:off x="533041" y="1680033"/>
              <a:ext cx="279598" cy="279598"/>
              <a:chOff x="5364088" y="1916832"/>
              <a:chExt cx="504056" cy="50405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648A85D-E26D-3B6E-669E-E11933F2D977}"/>
                  </a:ext>
                </a:extLst>
              </p:cNvPr>
              <p:cNvSpPr/>
              <p:nvPr/>
            </p:nvSpPr>
            <p:spPr>
              <a:xfrm>
                <a:off x="5364088" y="1916832"/>
                <a:ext cx="504056" cy="5040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ko-KR" altLang="en-US" sz="2700">
                  <a:solidFill>
                    <a:srgbClr val="262626"/>
                  </a:solidFill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F8DAE619-FD68-F650-3B94-0A5971036738}"/>
                  </a:ext>
                </a:extLst>
              </p:cNvPr>
              <p:cNvSpPr/>
              <p:nvPr/>
            </p:nvSpPr>
            <p:spPr>
              <a:xfrm>
                <a:off x="5519912" y="2041798"/>
                <a:ext cx="223663" cy="253727"/>
              </a:xfrm>
              <a:prstGeom prst="chevron">
                <a:avLst>
                  <a:gd name="adj" fmla="val 623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ko-KR" altLang="en-US" sz="2700">
                  <a:solidFill>
                    <a:srgbClr val="262626"/>
                  </a:solidFill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47FC0BC-B590-81AC-4339-B67164AAD3E1}"/>
              </a:ext>
            </a:extLst>
          </p:cNvPr>
          <p:cNvSpPr/>
          <p:nvPr/>
        </p:nvSpPr>
        <p:spPr>
          <a:xfrm>
            <a:off x="425303" y="1145844"/>
            <a:ext cx="5584263" cy="5246025"/>
          </a:xfrm>
          <a:prstGeom prst="rect">
            <a:avLst/>
          </a:prstGeom>
          <a:noFill/>
          <a:ln>
            <a:solidFill>
              <a:srgbClr val="FE6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04FD7-5CCF-36B7-E8F8-16C950582453}"/>
              </a:ext>
            </a:extLst>
          </p:cNvPr>
          <p:cNvSpPr/>
          <p:nvPr/>
        </p:nvSpPr>
        <p:spPr>
          <a:xfrm>
            <a:off x="6182438" y="1145481"/>
            <a:ext cx="5435479" cy="5246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B01FFB-3FD5-48FB-EBF0-B5E876B7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85" y="1459359"/>
            <a:ext cx="1765929" cy="1619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C6F96F-2983-D4D4-C73B-B40F8E3F01C0}"/>
              </a:ext>
            </a:extLst>
          </p:cNvPr>
          <p:cNvSpPr txBox="1"/>
          <p:nvPr/>
        </p:nvSpPr>
        <p:spPr>
          <a:xfrm>
            <a:off x="2209229" y="1331023"/>
            <a:ext cx="3800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使用筆記本電腦效能不穩定，經常因爲作業過量卡著</a:t>
            </a:r>
            <a:endParaRPr lang="en-US" altLang="zh-CN" sz="1600" dirty="0"/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使用厰内的設備電腦配置未統一</a:t>
            </a:r>
            <a:r>
              <a:rPr lang="en-US" altLang="zh-CN" sz="1600" dirty="0">
                <a:sym typeface="Wingdings" panose="05000000000000000000" pitchFamily="2" charset="2"/>
              </a:rPr>
              <a:t> </a:t>
            </a:r>
            <a:r>
              <a:rPr lang="zh-CN" altLang="en-US" sz="1600" dirty="0">
                <a:sym typeface="Wingdings" panose="05000000000000000000" pitchFamily="2" charset="2"/>
              </a:rPr>
              <a:t>難以分析原因， 改善</a:t>
            </a:r>
            <a:endParaRPr lang="en-US" altLang="zh-CN" sz="1600" dirty="0">
              <a:sym typeface="Wingdings" panose="05000000000000000000" pitchFamily="2" charset="2"/>
            </a:endParaRP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硬盤空間保存資料有限</a:t>
            </a:r>
            <a:endParaRPr lang="en-US" altLang="zh-CN" sz="1600" dirty="0"/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大概配置：</a:t>
            </a:r>
            <a:endParaRPr lang="en-US" altLang="zh-CN" sz="1600" dirty="0"/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en-US" altLang="zh-CN" sz="1600" dirty="0"/>
              <a:t>I5-12</a:t>
            </a:r>
            <a:r>
              <a:rPr lang="en-US" altLang="zh-CN" sz="1600" baseline="30000" dirty="0"/>
              <a:t>th</a:t>
            </a:r>
            <a:endParaRPr lang="en-US" altLang="zh-CN" sz="1600" dirty="0"/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en-US" sz="1600" dirty="0"/>
              <a:t>RAM 16GB</a:t>
            </a:r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硬盤</a:t>
            </a:r>
            <a:r>
              <a:rPr lang="en-US" altLang="zh-CN" sz="1600" dirty="0"/>
              <a:t>SSD 256GB </a:t>
            </a:r>
            <a:r>
              <a:rPr lang="zh-CN" altLang="en-US" sz="1600" dirty="0"/>
              <a:t>或 </a:t>
            </a:r>
            <a:r>
              <a:rPr lang="en-US" altLang="zh-CN" sz="1600" dirty="0"/>
              <a:t>512GB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26398E-2A08-A21F-EF22-50075F82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94" y="4408645"/>
            <a:ext cx="1820633" cy="13035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B9BC68-1EE6-3E21-317A-00F2E1679EF2}"/>
              </a:ext>
            </a:extLst>
          </p:cNvPr>
          <p:cNvSpPr txBox="1"/>
          <p:nvPr/>
        </p:nvSpPr>
        <p:spPr>
          <a:xfrm>
            <a:off x="425303" y="4111272"/>
            <a:ext cx="5078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chemeClr val="tx2">
                    <a:lumMod val="75000"/>
                  </a:schemeClr>
                </a:solidFill>
              </a:rPr>
              <a:t>SVCam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</a:rPr>
              <a:t> eco834CTL GEC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</a:rPr>
              <a:t>工業相機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1DC56-8213-3F32-C762-3F130E53A5F9}"/>
              </a:ext>
            </a:extLst>
          </p:cNvPr>
          <p:cNvSpPr txBox="1"/>
          <p:nvPr/>
        </p:nvSpPr>
        <p:spPr>
          <a:xfrm>
            <a:off x="511738" y="4465617"/>
            <a:ext cx="3800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品牌： </a:t>
            </a:r>
            <a:r>
              <a:rPr lang="en-US" altLang="zh-CN" sz="1600" dirty="0"/>
              <a:t>SVS-</a:t>
            </a:r>
            <a:r>
              <a:rPr lang="en-US" altLang="zh-CN" sz="1600" dirty="0" err="1"/>
              <a:t>Vistek</a:t>
            </a:r>
            <a:endParaRPr lang="en-US" altLang="zh-CN" sz="1600" dirty="0"/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分辨率： </a:t>
            </a:r>
            <a:r>
              <a:rPr lang="en-US" altLang="zh-CN" sz="1600" dirty="0"/>
              <a:t>12Megapixel ( 4250 X 2838 Pixel)</a:t>
            </a: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速度： </a:t>
            </a:r>
            <a:r>
              <a:rPr lang="en-US" altLang="zh-CN" sz="1600" dirty="0"/>
              <a:t>6.6 fps</a:t>
            </a:r>
          </a:p>
          <a:p>
            <a:r>
              <a:rPr lang="en-US" altLang="zh-CN" sz="1600" dirty="0">
                <a:solidFill>
                  <a:srgbClr val="00B0F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針對那些特別不明顯的不良， 此相機還會有限制</a:t>
            </a:r>
            <a:endParaRPr lang="en-US" altLang="zh-CN" sz="1600" dirty="0">
              <a:solidFill>
                <a:srgbClr val="00B0F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34FB403-A179-9A6C-5369-F6914D311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872" y="1330111"/>
            <a:ext cx="2129661" cy="21585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2997CE9-925C-380D-A562-17485FA9451B}"/>
              </a:ext>
            </a:extLst>
          </p:cNvPr>
          <p:cNvSpPr txBox="1"/>
          <p:nvPr/>
        </p:nvSpPr>
        <p:spPr>
          <a:xfrm>
            <a:off x="7966361" y="1331023"/>
            <a:ext cx="38003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使用工控機效能更穩定</a:t>
            </a:r>
            <a:endParaRPr lang="en-US" altLang="zh-CN" sz="1600" dirty="0"/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配置參數統一</a:t>
            </a:r>
            <a:endParaRPr lang="en-US" altLang="zh-CN" sz="1600" dirty="0"/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/>
              <a:t>硬盤</a:t>
            </a:r>
            <a:r>
              <a:rPr lang="vi-VN" altLang="zh-CN" sz="1600"/>
              <a:t> </a:t>
            </a:r>
            <a:r>
              <a:rPr lang="vi-VN" altLang="zh-CN" sz="1600" dirty="0"/>
              <a:t>HDD 20TB </a:t>
            </a:r>
            <a:r>
              <a:rPr lang="zh-CN" altLang="en-US" sz="1600" dirty="0"/>
              <a:t>助於測試</a:t>
            </a:r>
            <a:r>
              <a:rPr lang="en-US" altLang="zh-CN" sz="1600" dirty="0"/>
              <a:t>Log</a:t>
            </a:r>
            <a:r>
              <a:rPr lang="zh-CN" altLang="en-US" sz="1600" dirty="0"/>
              <a:t>保存時間長， 便於查詢以及分析</a:t>
            </a:r>
            <a:endParaRPr lang="en-US" altLang="zh-CN" sz="1600" dirty="0"/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配置： </a:t>
            </a:r>
            <a:endParaRPr lang="en-US" altLang="zh-CN" sz="1600" dirty="0"/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en-US" altLang="zh-CN" sz="1600" dirty="0"/>
              <a:t>CPU I9-12</a:t>
            </a:r>
            <a:r>
              <a:rPr lang="en-US" altLang="zh-CN" sz="1600" baseline="30000" dirty="0"/>
              <a:t>th</a:t>
            </a:r>
            <a:endParaRPr lang="en-US" altLang="zh-CN" sz="1600" dirty="0"/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en-US" altLang="zh-CN" sz="1600" dirty="0"/>
              <a:t>RAM 64GB</a:t>
            </a:r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硬盤 </a:t>
            </a:r>
            <a:r>
              <a:rPr lang="en-US" sz="1600" dirty="0"/>
              <a:t>512GB SSD +20TB HDD</a:t>
            </a:r>
            <a:endParaRPr lang="en-US" altLang="zh-CN" sz="1600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6A38976-F9F6-2C8A-06B1-0609705DE63C}"/>
              </a:ext>
            </a:extLst>
          </p:cNvPr>
          <p:cNvSpPr/>
          <p:nvPr/>
        </p:nvSpPr>
        <p:spPr>
          <a:xfrm>
            <a:off x="6330904" y="3768675"/>
            <a:ext cx="231344" cy="1364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D8817-E902-5006-6570-C9CDDC32BFEA}"/>
              </a:ext>
            </a:extLst>
          </p:cNvPr>
          <p:cNvSpPr txBox="1"/>
          <p:nvPr/>
        </p:nvSpPr>
        <p:spPr>
          <a:xfrm>
            <a:off x="6562248" y="3670124"/>
            <a:ext cx="4537624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67" dirty="0">
                <a:solidFill>
                  <a:srgbClr val="00B0F0"/>
                </a:solidFill>
              </a:rPr>
              <a:t>對於需要作業效能高</a:t>
            </a:r>
            <a:r>
              <a:rPr lang="en-US" altLang="zh-CN" sz="1467" dirty="0">
                <a:solidFill>
                  <a:srgbClr val="00B0F0"/>
                </a:solidFill>
              </a:rPr>
              <a:t>RGB</a:t>
            </a:r>
            <a:r>
              <a:rPr lang="zh-CN" altLang="en-US" sz="1467" dirty="0">
                <a:solidFill>
                  <a:srgbClr val="00B0F0"/>
                </a:solidFill>
              </a:rPr>
              <a:t>設備導入使用工控機助於設備作業，分析結果， 提升良率</a:t>
            </a:r>
            <a:endParaRPr lang="en-US" sz="1467" dirty="0">
              <a:solidFill>
                <a:srgbClr val="00B0F0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33AE912-1F20-72DC-2552-4501FDB25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873" y="4989902"/>
            <a:ext cx="2400939" cy="12749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943141-D237-4574-3D76-B3F4ECF7C67A}"/>
              </a:ext>
            </a:extLst>
          </p:cNvPr>
          <p:cNvSpPr txBox="1"/>
          <p:nvPr/>
        </p:nvSpPr>
        <p:spPr>
          <a:xfrm>
            <a:off x="6260711" y="4244640"/>
            <a:ext cx="5078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chemeClr val="tx2">
                    <a:lumMod val="75000"/>
                  </a:schemeClr>
                </a:solidFill>
              </a:rPr>
              <a:t>SVCam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</a:rPr>
              <a:t> eco834CTL GEC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</a:rPr>
              <a:t>工業相機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3A2108-E2DB-87FB-8869-FB942BE7C2AE}"/>
              </a:ext>
            </a:extLst>
          </p:cNvPr>
          <p:cNvSpPr txBox="1"/>
          <p:nvPr/>
        </p:nvSpPr>
        <p:spPr>
          <a:xfrm>
            <a:off x="6182438" y="4569712"/>
            <a:ext cx="3800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品牌： </a:t>
            </a:r>
            <a:r>
              <a:rPr lang="en-US" altLang="zh-CN" sz="1600" dirty="0"/>
              <a:t>OPT</a:t>
            </a: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分辨率： </a:t>
            </a:r>
            <a:r>
              <a:rPr lang="en-US" altLang="zh-CN" sz="1600" dirty="0"/>
              <a:t>65Megapixel (</a:t>
            </a:r>
            <a:r>
              <a:rPr lang="zh-CN" altLang="en-US" sz="1600" dirty="0"/>
              <a:t>正常是 </a:t>
            </a:r>
            <a:r>
              <a:rPr lang="en-US" altLang="zh-CN" sz="1600" dirty="0"/>
              <a:t>9344 x 7000 Pixel)</a:t>
            </a:r>
          </a:p>
          <a:p>
            <a:pPr marL="380990" indent="-380990">
              <a:buFont typeface="Wingdings" panose="05000000000000000000" pitchFamily="2" charset="2"/>
              <a:buChar char="§"/>
            </a:pPr>
            <a:r>
              <a:rPr lang="zh-CN" altLang="en-US" sz="1600" dirty="0"/>
              <a:t>速度： </a:t>
            </a:r>
            <a:r>
              <a:rPr lang="en-US" altLang="zh-CN" sz="1600" dirty="0"/>
              <a:t>1.1 fps</a:t>
            </a:r>
          </a:p>
          <a:p>
            <a:r>
              <a:rPr lang="en-US" altLang="zh-CN" sz="1600" dirty="0">
                <a:solidFill>
                  <a:srgbClr val="00B0F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提升設備</a:t>
            </a:r>
            <a:r>
              <a:rPr lang="en-US" altLang="zh-CN" sz="1600" dirty="0">
                <a:solidFill>
                  <a:srgbClr val="00B0F0"/>
                </a:solidFill>
                <a:sym typeface="Wingdings" panose="05000000000000000000" pitchFamily="2" charset="2"/>
              </a:rPr>
              <a:t>Coverage</a:t>
            </a:r>
            <a:endParaRPr lang="en-US" altLang="zh-CN" sz="1600" dirty="0">
              <a:solidFill>
                <a:srgbClr val="00B0F0"/>
              </a:solidFill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420BEB23-C574-4607-90FB-9A0219D80AA6}"/>
              </a:ext>
            </a:extLst>
          </p:cNvPr>
          <p:cNvSpPr txBox="1">
            <a:spLocks/>
          </p:cNvSpPr>
          <p:nvPr/>
        </p:nvSpPr>
        <p:spPr>
          <a:xfrm>
            <a:off x="66955" y="45993"/>
            <a:ext cx="11729712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失效模式分析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改善对策   </a:t>
            </a:r>
            <a:r>
              <a:rPr lang="en-US" altLang="zh-CN" sz="2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lang="zh-CN" altLang="en-US" sz="2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硬件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21FD72-65FA-4E37-81C5-D958EE5B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992" y="-10160"/>
            <a:ext cx="81956" cy="5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3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C6D51F-36FD-F350-D06E-DE0D711693BC}"/>
              </a:ext>
            </a:extLst>
          </p:cNvPr>
          <p:cNvSpPr/>
          <p:nvPr/>
        </p:nvSpPr>
        <p:spPr bwMode="auto">
          <a:xfrm>
            <a:off x="0" y="787400"/>
            <a:ext cx="12192000" cy="56896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charset="0"/>
              <a:ea typeface="新細明體" charset="-120"/>
            </a:endParaRPr>
          </a:p>
        </p:txBody>
      </p:sp>
      <p:sp>
        <p:nvSpPr>
          <p:cNvPr id="9" name="矩形 18">
            <a:extLst>
              <a:ext uri="{FF2B5EF4-FFF2-40B4-BE49-F238E27FC236}">
                <a16:creationId xmlns:a16="http://schemas.microsoft.com/office/drawing/2014/main" id="{05243223-9AE9-441D-D645-46E7AF60495D}"/>
              </a:ext>
            </a:extLst>
          </p:cNvPr>
          <p:cNvSpPr/>
          <p:nvPr/>
        </p:nvSpPr>
        <p:spPr>
          <a:xfrm>
            <a:off x="10992" y="1655805"/>
            <a:ext cx="12192000" cy="4874852"/>
          </a:xfrm>
          <a:prstGeom prst="rect">
            <a:avLst/>
          </a:prstGeom>
          <a:noFill/>
          <a:ln w="9525"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33" b="1" dirty="0" err="1">
              <a:solidFill>
                <a:schemeClr val="tx1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10" name="直線接點 19">
            <a:extLst>
              <a:ext uri="{FF2B5EF4-FFF2-40B4-BE49-F238E27FC236}">
                <a16:creationId xmlns:a16="http://schemas.microsoft.com/office/drawing/2014/main" id="{2ABC2429-61C4-6623-1730-384D39A51DE2}"/>
              </a:ext>
            </a:extLst>
          </p:cNvPr>
          <p:cNvCxnSpPr>
            <a:cxnSpLocks/>
          </p:cNvCxnSpPr>
          <p:nvPr/>
        </p:nvCxnSpPr>
        <p:spPr>
          <a:xfrm flipH="1">
            <a:off x="6377345" y="1655805"/>
            <a:ext cx="23456" cy="4821196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sp>
        <p:nvSpPr>
          <p:cNvPr id="11" name="矩形 22">
            <a:extLst>
              <a:ext uri="{FF2B5EF4-FFF2-40B4-BE49-F238E27FC236}">
                <a16:creationId xmlns:a16="http://schemas.microsoft.com/office/drawing/2014/main" id="{99DA0F87-099D-A056-78AB-7E466CD8FA5A}"/>
              </a:ext>
            </a:extLst>
          </p:cNvPr>
          <p:cNvSpPr/>
          <p:nvPr/>
        </p:nvSpPr>
        <p:spPr>
          <a:xfrm>
            <a:off x="10994" y="1777456"/>
            <a:ext cx="6389807" cy="498432"/>
          </a:xfrm>
          <a:prstGeom prst="rect">
            <a:avLst/>
          </a:prstGeom>
          <a:solidFill>
            <a:srgbClr val="3C93A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问题</a:t>
            </a:r>
            <a:endParaRPr lang="zh-TW" altLang="en-US" sz="2133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2" name="矩形 23">
            <a:extLst>
              <a:ext uri="{FF2B5EF4-FFF2-40B4-BE49-F238E27FC236}">
                <a16:creationId xmlns:a16="http://schemas.microsoft.com/office/drawing/2014/main" id="{036D2096-1821-26E7-EB53-B9E10BA0836B}"/>
              </a:ext>
            </a:extLst>
          </p:cNvPr>
          <p:cNvSpPr/>
          <p:nvPr/>
        </p:nvSpPr>
        <p:spPr>
          <a:xfrm>
            <a:off x="6424258" y="1775945"/>
            <a:ext cx="5789727" cy="502668"/>
          </a:xfrm>
          <a:prstGeom prst="rect">
            <a:avLst/>
          </a:prstGeom>
          <a:solidFill>
            <a:srgbClr val="3C93A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对策</a:t>
            </a:r>
            <a:endParaRPr lang="zh-TW" altLang="en-US" sz="2133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58098B-F234-C7E4-DF02-10AE636904FE}"/>
              </a:ext>
            </a:extLst>
          </p:cNvPr>
          <p:cNvSpPr txBox="1"/>
          <p:nvPr/>
        </p:nvSpPr>
        <p:spPr>
          <a:xfrm>
            <a:off x="28816" y="818842"/>
            <a:ext cx="5588000" cy="584775"/>
          </a:xfrm>
          <a:prstGeom prst="rect">
            <a:avLst/>
          </a:prstGeom>
          <a:solidFill>
            <a:srgbClr val="0070C0"/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  <a:sp3d>
              <a:bevelB w="38100" h="38100" prst="angle"/>
            </a:sp3d>
          </a:bodyPr>
          <a:lstStyle/>
          <a:p>
            <a:pPr marL="228594" indent="-228594" defTabSz="914377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随着 </a:t>
            </a:r>
            <a:r>
              <a:rPr lang="en-US" altLang="zh-CN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UPH </a:t>
            </a:r>
            <a:r>
              <a:rPr lang="zh-CN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的增加，错误捕获绿色图像的概率也随之增加。</a:t>
            </a:r>
            <a:endParaRPr lang="en-US" altLang="zh-CN" sz="1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603050405020304" pitchFamily="18" charset="0"/>
            </a:endParaRPr>
          </a:p>
          <a:p>
            <a:pPr marL="228594" indent="-228594" defTabSz="914377"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运行中</a:t>
            </a:r>
            <a:r>
              <a:rPr lang="en-US" altLang="zh-CN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RGB</a:t>
            </a:r>
            <a:r>
              <a:rPr lang="zh-CN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程序有时候相机和</a:t>
            </a:r>
            <a:r>
              <a:rPr lang="en-US" altLang="zh-CN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PLC</a:t>
            </a:r>
            <a:r>
              <a:rPr lang="zh-CN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连接不了。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08930-6C82-6FC5-FC7B-C47B850FF414}"/>
              </a:ext>
            </a:extLst>
          </p:cNvPr>
          <p:cNvSpPr txBox="1"/>
          <p:nvPr/>
        </p:nvSpPr>
        <p:spPr>
          <a:xfrm>
            <a:off x="-9329" y="2367323"/>
            <a:ext cx="6292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buFont typeface="Wingdings" panose="05000000000000000000" pitchFamily="2" charset="2"/>
              <a:buChar char="q"/>
            </a:pPr>
            <a:r>
              <a:rPr lang="vi-VN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Caution:</a:t>
            </a:r>
          </a:p>
          <a:p>
            <a:pPr marL="304792" indent="-304792" defTabSz="914377">
              <a:buFont typeface="+mj-lt"/>
              <a:buAutoNum type="arabicPeriod"/>
            </a:pPr>
            <a:r>
              <a:rPr lang="en-US" altLang="zh-CN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RGB </a:t>
            </a: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程序在单线程上运行，因此同时向 </a:t>
            </a:r>
            <a:r>
              <a:rPr lang="en-US" altLang="zh-CN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PLC</a:t>
            </a: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、相机发送信号并将结果上传到服务器可能会导致程序卡顿或延迟。</a:t>
            </a:r>
            <a:endParaRPr lang="vi-VN" altLang="zh-CN" sz="1600" dirty="0">
              <a:ea typeface="Microsoft JhengHei Light" panose="020B0304030504040204" pitchFamily="34" charset="-120"/>
            </a:endParaRPr>
          </a:p>
          <a:p>
            <a:pPr marL="304792" indent="-304792" defTabSz="914377">
              <a:buFont typeface="+mj-lt"/>
              <a:buAutoNum type="arabicPeriod"/>
            </a:pP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图像分析、图像捕获后的存储以及分析结果等所有任务都在同一个硬盘驱动器 </a:t>
            </a:r>
            <a:r>
              <a:rPr lang="en-US" altLang="zh-CN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(HDD) </a:t>
            </a: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上执行，导致硬盘驱动器始终以 </a:t>
            </a:r>
            <a:r>
              <a:rPr lang="en-US" altLang="zh-CN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100% </a:t>
            </a: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的容量运行。</a:t>
            </a:r>
            <a:endParaRPr lang="vi-VN" altLang="zh-CN" sz="1600" dirty="0">
              <a:ea typeface="Microsoft JhengHei Light" panose="020B0304030504040204" pitchFamily="34" charset="-12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51E807-3257-DAE8-3688-6C5F82D106F9}"/>
              </a:ext>
            </a:extLst>
          </p:cNvPr>
          <p:cNvSpPr txBox="1"/>
          <p:nvPr/>
        </p:nvSpPr>
        <p:spPr>
          <a:xfrm>
            <a:off x="6377344" y="2367323"/>
            <a:ext cx="5713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914377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vi-VN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4792" indent="-304792" defTabSz="914377">
              <a:buFont typeface="+mj-lt"/>
              <a:buAutoNum type="arabicPeriod"/>
            </a:pP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改善 </a:t>
            </a:r>
            <a:r>
              <a:rPr lang="en-US" altLang="zh-CN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RGB </a:t>
            </a: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程序从单线程修改为多线程，使其能够同时处理多个任务</a:t>
            </a:r>
            <a:r>
              <a:rPr lang="en-US" altLang="zh-CN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vi-VN" altLang="zh-CN" sz="1600" dirty="0">
                <a:ea typeface="Microsoft JhengHei Light" panose="020B0304030504040204" pitchFamily="34" charset="-120"/>
              </a:rPr>
              <a:t>- </a:t>
            </a:r>
            <a:r>
              <a:rPr lang="vi-VN" altLang="zh-CN" sz="1600" dirty="0">
                <a:solidFill>
                  <a:srgbClr val="00B050"/>
                </a:solidFill>
                <a:ea typeface="Microsoft JhengHei Light" panose="020B0304030504040204" pitchFamily="34" charset="-120"/>
              </a:rPr>
              <a:t>Closed</a:t>
            </a:r>
            <a:endParaRPr lang="en-US" altLang="zh-CN" sz="1600" dirty="0">
              <a:solidFill>
                <a:srgbClr val="00B050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304792" indent="-304792" defTabSz="914377">
              <a:buFont typeface="+mj-lt"/>
              <a:buAutoNum type="arabicPeriod"/>
            </a:pP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将图像分析程序和采集的图像传输到</a:t>
            </a:r>
            <a:r>
              <a:rPr lang="en-US" altLang="zh-CN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C</a:t>
            </a: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盘（</a:t>
            </a:r>
            <a:r>
              <a:rPr lang="vi-VN" altLang="zh-CN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SSD</a:t>
            </a: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）。</a:t>
            </a:r>
            <a:r>
              <a:rPr lang="en-US" altLang="zh-CN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HDD</a:t>
            </a: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硬盘仅用于存储图像以及连接</a:t>
            </a:r>
            <a:r>
              <a:rPr lang="en-US" altLang="zh-CN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PLC</a:t>
            </a:r>
            <a:r>
              <a:rPr lang="zh-CN" altLang="en-US" sz="16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和摄像头</a:t>
            </a:r>
            <a:r>
              <a:rPr lang="vi-VN" altLang="zh-CN" sz="1600" dirty="0">
                <a:ea typeface="Microsoft JhengHei Light" panose="020B0304030504040204" pitchFamily="34" charset="-120"/>
              </a:rPr>
              <a:t>-</a:t>
            </a:r>
            <a:r>
              <a:rPr lang="vi-VN" altLang="zh-CN" sz="1600" dirty="0">
                <a:solidFill>
                  <a:srgbClr val="00B050"/>
                </a:solidFill>
                <a:ea typeface="Microsoft JhengHei Light" panose="020B0304030504040204" pitchFamily="34" charset="-120"/>
              </a:rPr>
              <a:t>Closed</a:t>
            </a:r>
          </a:p>
        </p:txBody>
      </p:sp>
      <p:sp>
        <p:nvSpPr>
          <p:cNvPr id="39" name="矩形 22">
            <a:extLst>
              <a:ext uri="{FF2B5EF4-FFF2-40B4-BE49-F238E27FC236}">
                <a16:creationId xmlns:a16="http://schemas.microsoft.com/office/drawing/2014/main" id="{1F820E2D-F886-A6F8-FBC6-9699BD4E3856}"/>
              </a:ext>
            </a:extLst>
          </p:cNvPr>
          <p:cNvSpPr/>
          <p:nvPr/>
        </p:nvSpPr>
        <p:spPr>
          <a:xfrm>
            <a:off x="28817" y="4223912"/>
            <a:ext cx="6348527" cy="498432"/>
          </a:xfrm>
          <a:prstGeom prst="rect">
            <a:avLst/>
          </a:prstGeom>
          <a:solidFill>
            <a:srgbClr val="3C93A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优化前</a:t>
            </a:r>
            <a:endParaRPr lang="zh-TW" altLang="en-US" sz="2133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0" name="矩形 22">
            <a:extLst>
              <a:ext uri="{FF2B5EF4-FFF2-40B4-BE49-F238E27FC236}">
                <a16:creationId xmlns:a16="http://schemas.microsoft.com/office/drawing/2014/main" id="{C8373787-C6E5-EA05-6560-B42D4D6651E2}"/>
              </a:ext>
            </a:extLst>
          </p:cNvPr>
          <p:cNvSpPr/>
          <p:nvPr/>
        </p:nvSpPr>
        <p:spPr>
          <a:xfrm>
            <a:off x="6424258" y="4214344"/>
            <a:ext cx="5777073" cy="498432"/>
          </a:xfrm>
          <a:prstGeom prst="rect">
            <a:avLst/>
          </a:prstGeom>
          <a:solidFill>
            <a:srgbClr val="3C93A7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优化后</a:t>
            </a:r>
            <a:endParaRPr lang="zh-TW" altLang="en-US" sz="2133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F4BE56D-B712-E602-4DD3-1C9DDCC92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1" y="4955992"/>
            <a:ext cx="2204911" cy="37595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7F9B9A6-39BC-87CC-B8C9-2233FE98B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1" y="4955992"/>
            <a:ext cx="2418289" cy="375952"/>
          </a:xfrm>
          <a:prstGeom prst="rect">
            <a:avLst/>
          </a:prstGeom>
        </p:spPr>
      </p:pic>
      <p:pic>
        <p:nvPicPr>
          <p:cNvPr id="61" name="MicrosoftTeams-video (4)">
            <a:hlinkClick r:id="" action="ppaction://media"/>
            <a:extLst>
              <a:ext uri="{FF2B5EF4-FFF2-40B4-BE49-F238E27FC236}">
                <a16:creationId xmlns:a16="http://schemas.microsoft.com/office/drawing/2014/main" id="{407B1EA9-3E63-F664-89F3-8F9D8DB0F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00319" y="4881688"/>
            <a:ext cx="3658016" cy="1364656"/>
          </a:xfrm>
          <a:prstGeom prst="rect">
            <a:avLst/>
          </a:prstGeom>
        </p:spPr>
      </p:pic>
      <p:pic>
        <p:nvPicPr>
          <p:cNvPr id="64" name="MicrosoftTeams-video (5)">
            <a:hlinkClick r:id="" action="ppaction://media"/>
            <a:extLst>
              <a:ext uri="{FF2B5EF4-FFF2-40B4-BE49-F238E27FC236}">
                <a16:creationId xmlns:a16="http://schemas.microsoft.com/office/drawing/2014/main" id="{B434DF6E-098F-5865-8597-171559B00C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44129" y="4925545"/>
            <a:ext cx="2973801" cy="130040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AF772D9-FADD-0F7C-0A6D-1756B104E030}"/>
              </a:ext>
            </a:extLst>
          </p:cNvPr>
          <p:cNvSpPr/>
          <p:nvPr/>
        </p:nvSpPr>
        <p:spPr bwMode="auto">
          <a:xfrm>
            <a:off x="28816" y="4817693"/>
            <a:ext cx="6308451" cy="1530252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charset="0"/>
              <a:ea typeface="新細明體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F39B8-30A9-AAF3-4BB5-BD60A10717B1}"/>
              </a:ext>
            </a:extLst>
          </p:cNvPr>
          <p:cNvSpPr/>
          <p:nvPr/>
        </p:nvSpPr>
        <p:spPr bwMode="auto">
          <a:xfrm>
            <a:off x="6434418" y="4817693"/>
            <a:ext cx="5728767" cy="1530252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charset="0"/>
              <a:ea typeface="新細明體" charset="-120"/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614F3ADD-B367-42B1-8558-2C01FC0E0002}"/>
              </a:ext>
            </a:extLst>
          </p:cNvPr>
          <p:cNvSpPr txBox="1">
            <a:spLocks/>
          </p:cNvSpPr>
          <p:nvPr/>
        </p:nvSpPr>
        <p:spPr>
          <a:xfrm>
            <a:off x="66955" y="45993"/>
            <a:ext cx="11729712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失效模式分析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改善对策   </a:t>
            </a:r>
            <a:r>
              <a:rPr lang="en-US" altLang="zh-CN" sz="2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lang="zh-CN" altLang="en-US" sz="2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软件</a:t>
            </a:r>
            <a:endParaRPr lang="zh-TW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178E80-420D-4E42-AD96-8DBBA6E505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992" y="-10160"/>
            <a:ext cx="81956" cy="5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4564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8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7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40E4D26A-E434-4AFF-AE1C-137FBCFFBD7A}"/>
              </a:ext>
            </a:extLst>
          </p:cNvPr>
          <p:cNvSpPr txBox="1">
            <a:spLocks/>
          </p:cNvSpPr>
          <p:nvPr/>
        </p:nvSpPr>
        <p:spPr>
          <a:xfrm>
            <a:off x="66955" y="45993"/>
            <a:ext cx="11729712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失效模式分析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改善对策   </a:t>
            </a:r>
            <a:r>
              <a:rPr lang="en-US" altLang="zh-CN" sz="2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---</a:t>
            </a:r>
            <a:r>
              <a:rPr lang="zh-CN" altLang="en-US" sz="2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修改黑点</a:t>
            </a:r>
            <a:r>
              <a:rPr lang="en-US" altLang="zh-CN" sz="2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spec</a:t>
            </a:r>
            <a:r>
              <a:rPr lang="zh-CN" altLang="en-US" sz="24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</a:t>
            </a:r>
            <a:endParaRPr lang="zh-TW" altLang="en-US" sz="2400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7553C7-96EE-4130-B2AE-459505283D7A}"/>
              </a:ext>
            </a:extLst>
          </p:cNvPr>
          <p:cNvGrpSpPr/>
          <p:nvPr/>
        </p:nvGrpSpPr>
        <p:grpSpPr>
          <a:xfrm>
            <a:off x="373299" y="799017"/>
            <a:ext cx="6792483" cy="5779369"/>
            <a:chOff x="279224" y="871515"/>
            <a:chExt cx="6240295" cy="577936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6BA2BD0-1F86-42BD-896B-D348CAB86285}"/>
                </a:ext>
              </a:extLst>
            </p:cNvPr>
            <p:cNvSpPr/>
            <p:nvPr/>
          </p:nvSpPr>
          <p:spPr>
            <a:xfrm>
              <a:off x="3255139" y="1303286"/>
              <a:ext cx="3264380" cy="5347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182243E-FC3F-40ED-9DA8-17768292527E}"/>
                </a:ext>
              </a:extLst>
            </p:cNvPr>
            <p:cNvSpPr/>
            <p:nvPr/>
          </p:nvSpPr>
          <p:spPr>
            <a:xfrm>
              <a:off x="279224" y="1367904"/>
              <a:ext cx="2865725" cy="528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AC7E44A-E233-49CC-A740-F69D3706EE22}"/>
                </a:ext>
              </a:extLst>
            </p:cNvPr>
            <p:cNvSpPr/>
            <p:nvPr/>
          </p:nvSpPr>
          <p:spPr>
            <a:xfrm>
              <a:off x="311092" y="874104"/>
              <a:ext cx="2865733" cy="458064"/>
            </a:xfrm>
            <a:prstGeom prst="rect">
              <a:avLst/>
            </a:prstGeom>
            <a:solidFill>
              <a:srgbClr val="006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修改前</a:t>
              </a:r>
              <a:endPara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FCDE08-EB48-4B25-854D-FC84A6204E46}"/>
                </a:ext>
              </a:extLst>
            </p:cNvPr>
            <p:cNvSpPr/>
            <p:nvPr/>
          </p:nvSpPr>
          <p:spPr>
            <a:xfrm>
              <a:off x="3255141" y="871515"/>
              <a:ext cx="3070282" cy="458064"/>
            </a:xfrm>
            <a:prstGeom prst="rect">
              <a:avLst/>
            </a:prstGeom>
            <a:solidFill>
              <a:srgbClr val="006C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修改后</a:t>
              </a:r>
              <a:endPara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3CE90D9-7512-4C0D-A1E9-BBB28D34451B}"/>
                </a:ext>
              </a:extLst>
            </p:cNvPr>
            <p:cNvGrpSpPr/>
            <p:nvPr/>
          </p:nvGrpSpPr>
          <p:grpSpPr>
            <a:xfrm>
              <a:off x="977709" y="1452991"/>
              <a:ext cx="1526682" cy="2685971"/>
              <a:chOff x="1949119" y="1041951"/>
              <a:chExt cx="3081834" cy="328481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F22437-58F5-45EE-8DBD-6EE0D6AC32D5}"/>
                  </a:ext>
                </a:extLst>
              </p:cNvPr>
              <p:cNvSpPr/>
              <p:nvPr/>
            </p:nvSpPr>
            <p:spPr>
              <a:xfrm>
                <a:off x="1966065" y="1820137"/>
                <a:ext cx="3064888" cy="459449"/>
              </a:xfrm>
              <a:prstGeom prst="rect">
                <a:avLst/>
              </a:prstGeom>
              <a:solidFill>
                <a:srgbClr val="006C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/>
                  <a:t>拍照</a:t>
                </a:r>
                <a:endParaRPr lang="en-US" sz="10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C3FB9FE-343C-4A05-A309-D0EFF37EAC47}"/>
                  </a:ext>
                </a:extLst>
              </p:cNvPr>
              <p:cNvSpPr/>
              <p:nvPr/>
            </p:nvSpPr>
            <p:spPr>
              <a:xfrm>
                <a:off x="1954463" y="2610312"/>
                <a:ext cx="3064888" cy="459449"/>
              </a:xfrm>
              <a:prstGeom prst="rect">
                <a:avLst/>
              </a:prstGeom>
              <a:solidFill>
                <a:srgbClr val="006C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00" dirty="0"/>
                  <a:t>解析照片</a:t>
                </a:r>
                <a:endParaRPr lang="en-US" sz="1000" dirty="0"/>
              </a:p>
            </p:txBody>
          </p:sp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91410DF3-307D-4E82-9B8D-FA7F612DAC2C}"/>
                  </a:ext>
                </a:extLst>
              </p:cNvPr>
              <p:cNvSpPr/>
              <p:nvPr/>
            </p:nvSpPr>
            <p:spPr>
              <a:xfrm>
                <a:off x="1949119" y="3867321"/>
                <a:ext cx="3064888" cy="459449"/>
              </a:xfrm>
              <a:prstGeom prst="flowChartDecision">
                <a:avLst/>
              </a:prstGeom>
              <a:solidFill>
                <a:srgbClr val="006C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3177B66-274C-4E03-9B3F-113AEBDE16F6}"/>
                  </a:ext>
                </a:extLst>
              </p:cNvPr>
              <p:cNvCxnSpPr>
                <a:cxnSpLocks/>
                <a:stCxn id="8" idx="2"/>
                <a:endCxn id="12" idx="0"/>
              </p:cNvCxnSpPr>
              <p:nvPr/>
            </p:nvCxnSpPr>
            <p:spPr>
              <a:xfrm flipH="1">
                <a:off x="3486907" y="2279587"/>
                <a:ext cx="11602" cy="3307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837D6B3-3009-4E20-99E7-236CB0C01272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 flipH="1">
                <a:off x="3481563" y="3069762"/>
                <a:ext cx="5345" cy="7975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1418B6F-8C30-481C-B027-2E3571441001}"/>
                  </a:ext>
                </a:extLst>
              </p:cNvPr>
              <p:cNvSpPr/>
              <p:nvPr/>
            </p:nvSpPr>
            <p:spPr>
              <a:xfrm>
                <a:off x="2668938" y="1041951"/>
                <a:ext cx="1659148" cy="498240"/>
              </a:xfrm>
              <a:prstGeom prst="ellipse">
                <a:avLst/>
              </a:prstGeom>
              <a:solidFill>
                <a:srgbClr val="006C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00" dirty="0"/>
                  <a:t>开始</a:t>
                </a:r>
                <a:endParaRPr lang="en-US" altLang="zh-CN" sz="1000" dirty="0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AB93664-E50E-4BA2-AE92-2CB4E18F4909}"/>
                  </a:ext>
                </a:extLst>
              </p:cNvPr>
              <p:cNvCxnSpPr>
                <a:cxnSpLocks/>
                <a:stCxn id="52" idx="4"/>
                <a:endCxn id="8" idx="0"/>
              </p:cNvCxnSpPr>
              <p:nvPr/>
            </p:nvCxnSpPr>
            <p:spPr>
              <a:xfrm flipH="1">
                <a:off x="3498509" y="1540191"/>
                <a:ext cx="4" cy="2799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0468A30-5F93-4F69-A875-58E97E91B5EA}"/>
                </a:ext>
              </a:extLst>
            </p:cNvPr>
            <p:cNvGrpSpPr/>
            <p:nvPr/>
          </p:nvGrpSpPr>
          <p:grpSpPr>
            <a:xfrm>
              <a:off x="3345200" y="1470119"/>
              <a:ext cx="2974544" cy="3224178"/>
              <a:chOff x="6123068" y="1552944"/>
              <a:chExt cx="6004560" cy="349769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00C651-1C4A-485E-9A3B-5C760DD88F74}"/>
                  </a:ext>
                </a:extLst>
              </p:cNvPr>
              <p:cNvSpPr/>
              <p:nvPr/>
            </p:nvSpPr>
            <p:spPr>
              <a:xfrm>
                <a:off x="7351461" y="2236329"/>
                <a:ext cx="3064889" cy="378646"/>
              </a:xfrm>
              <a:prstGeom prst="rect">
                <a:avLst/>
              </a:prstGeom>
              <a:solidFill>
                <a:srgbClr val="006C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00" dirty="0"/>
                  <a:t>拍照</a:t>
                </a:r>
                <a:endParaRPr lang="en-US" sz="10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A0F787-FCE5-4FB2-9384-7F14A5C274FD}"/>
                  </a:ext>
                </a:extLst>
              </p:cNvPr>
              <p:cNvSpPr/>
              <p:nvPr/>
            </p:nvSpPr>
            <p:spPr>
              <a:xfrm>
                <a:off x="7351459" y="2940048"/>
                <a:ext cx="3064888" cy="378646"/>
              </a:xfrm>
              <a:prstGeom prst="rect">
                <a:avLst/>
              </a:prstGeom>
              <a:solidFill>
                <a:srgbClr val="006C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00" dirty="0"/>
                  <a:t>解析照片</a:t>
                </a:r>
                <a:endParaRPr lang="en-US" sz="1000" dirty="0"/>
              </a:p>
            </p:txBody>
          </p:sp>
          <p:sp>
            <p:nvSpPr>
              <p:cNvPr id="17" name="Flowchart: Decision 16">
                <a:extLst>
                  <a:ext uri="{FF2B5EF4-FFF2-40B4-BE49-F238E27FC236}">
                    <a16:creationId xmlns:a16="http://schemas.microsoft.com/office/drawing/2014/main" id="{1B06688C-B17E-4213-9322-0DE701CBBC28}"/>
                  </a:ext>
                </a:extLst>
              </p:cNvPr>
              <p:cNvSpPr/>
              <p:nvPr/>
            </p:nvSpPr>
            <p:spPr>
              <a:xfrm>
                <a:off x="9409114" y="4394806"/>
                <a:ext cx="2718514" cy="655831"/>
              </a:xfrm>
              <a:prstGeom prst="flowChartDecisio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lowchart: Decision 17">
                <a:extLst>
                  <a:ext uri="{FF2B5EF4-FFF2-40B4-BE49-F238E27FC236}">
                    <a16:creationId xmlns:a16="http://schemas.microsoft.com/office/drawing/2014/main" id="{5FE91961-98CF-44A1-9A38-024F823CC930}"/>
                  </a:ext>
                </a:extLst>
              </p:cNvPr>
              <p:cNvSpPr/>
              <p:nvPr/>
            </p:nvSpPr>
            <p:spPr>
              <a:xfrm>
                <a:off x="7351456" y="3641957"/>
                <a:ext cx="3064889" cy="378646"/>
              </a:xfrm>
              <a:prstGeom prst="flowChartDecisio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00" dirty="0">
                    <a:solidFill>
                      <a:schemeClr val="tx1"/>
                    </a:solidFill>
                  </a:rPr>
                  <a:t>区分黑亮点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lowchart: Decision 19">
                <a:extLst>
                  <a:ext uri="{FF2B5EF4-FFF2-40B4-BE49-F238E27FC236}">
                    <a16:creationId xmlns:a16="http://schemas.microsoft.com/office/drawing/2014/main" id="{CB1CF7EC-1669-4AFB-B34E-7C08E0BDFC75}"/>
                  </a:ext>
                </a:extLst>
              </p:cNvPr>
              <p:cNvSpPr/>
              <p:nvPr/>
            </p:nvSpPr>
            <p:spPr>
              <a:xfrm>
                <a:off x="6123068" y="4389941"/>
                <a:ext cx="2280725" cy="655830"/>
              </a:xfrm>
              <a:prstGeom prst="flowChartDecision">
                <a:avLst/>
              </a:prstGeom>
              <a:solidFill>
                <a:srgbClr val="006C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CAE3638-3ADE-4E6A-8059-20ACC6ADC950}"/>
                  </a:ext>
                </a:extLst>
              </p:cNvPr>
              <p:cNvCxnSpPr>
                <a:cxnSpLocks/>
                <a:stCxn id="15" idx="2"/>
                <a:endCxn id="16" idx="0"/>
              </p:cNvCxnSpPr>
              <p:nvPr/>
            </p:nvCxnSpPr>
            <p:spPr>
              <a:xfrm flipH="1">
                <a:off x="8883904" y="2614976"/>
                <a:ext cx="2" cy="3250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6B45878-1C0E-4CE1-B08E-8FE95B6742D3}"/>
                  </a:ext>
                </a:extLst>
              </p:cNvPr>
              <p:cNvCxnSpPr>
                <a:cxnSpLocks/>
                <a:stCxn id="16" idx="2"/>
                <a:endCxn id="18" idx="0"/>
              </p:cNvCxnSpPr>
              <p:nvPr/>
            </p:nvCxnSpPr>
            <p:spPr>
              <a:xfrm flipH="1">
                <a:off x="8883902" y="3318694"/>
                <a:ext cx="2" cy="3232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5B0C49D-A518-46E8-A46A-B3725AF3EA62}"/>
                  </a:ext>
                </a:extLst>
              </p:cNvPr>
              <p:cNvSpPr/>
              <p:nvPr/>
            </p:nvSpPr>
            <p:spPr>
              <a:xfrm>
                <a:off x="8122728" y="1552944"/>
                <a:ext cx="1522352" cy="407407"/>
              </a:xfrm>
              <a:prstGeom prst="ellipse">
                <a:avLst/>
              </a:prstGeom>
              <a:solidFill>
                <a:srgbClr val="006C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1000" dirty="0"/>
                  <a:t>开始</a:t>
                </a:r>
                <a:endParaRPr lang="en-US" altLang="zh-CN" sz="1000" dirty="0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FB9CC29-EA74-4541-8D13-5ED9EFC6541A}"/>
                  </a:ext>
                </a:extLst>
              </p:cNvPr>
              <p:cNvCxnSpPr>
                <a:cxnSpLocks/>
                <a:stCxn id="63" idx="4"/>
                <a:endCxn id="15" idx="0"/>
              </p:cNvCxnSpPr>
              <p:nvPr/>
            </p:nvCxnSpPr>
            <p:spPr>
              <a:xfrm>
                <a:off x="8883905" y="1960353"/>
                <a:ext cx="0" cy="275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55B5D5E-4A3D-460B-B54B-1A6C324A0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46" y="843234"/>
            <a:ext cx="3846385" cy="32983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6FE3A94-827A-41E3-854C-17F6EC35AB85}"/>
              </a:ext>
            </a:extLst>
          </p:cNvPr>
          <p:cNvSpPr txBox="1"/>
          <p:nvPr/>
        </p:nvSpPr>
        <p:spPr>
          <a:xfrm>
            <a:off x="11283074" y="1397675"/>
            <a:ext cx="616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Dell</a:t>
            </a:r>
            <a:r>
              <a:rPr lang="zh-CN" altLang="en-US" dirty="0"/>
              <a:t>最新标准文档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8F51A74-6EBF-4328-95CA-30BC7297D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546" y="4216306"/>
            <a:ext cx="3846385" cy="240629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8440126-5CF0-4CAA-A3FE-8FDEC06FD2DF}"/>
              </a:ext>
            </a:extLst>
          </p:cNvPr>
          <p:cNvSpPr txBox="1"/>
          <p:nvPr/>
        </p:nvSpPr>
        <p:spPr>
          <a:xfrm>
            <a:off x="11262680" y="4487520"/>
            <a:ext cx="626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QA</a:t>
            </a:r>
            <a:r>
              <a:rPr lang="zh-CN" altLang="en-US" dirty="0"/>
              <a:t>异物基准表</a:t>
            </a:r>
            <a:endParaRPr lang="en-US" dirty="0"/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D140427-1D5B-42B4-8DAE-6B36BE898E9A}"/>
              </a:ext>
            </a:extLst>
          </p:cNvPr>
          <p:cNvCxnSpPr>
            <a:cxnSpLocks/>
            <a:stCxn id="18" idx="1"/>
            <a:endCxn id="20" idx="0"/>
          </p:cNvCxnSpPr>
          <p:nvPr/>
        </p:nvCxnSpPr>
        <p:spPr>
          <a:xfrm rot="10800000" flipV="1">
            <a:off x="4325478" y="3497793"/>
            <a:ext cx="47464" cy="5149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5D72CAE7-1679-43E7-8C52-7AA52FA5281A}"/>
              </a:ext>
            </a:extLst>
          </p:cNvPr>
          <p:cNvCxnSpPr>
            <a:cxnSpLocks/>
            <a:stCxn id="18" idx="3"/>
            <a:endCxn id="17" idx="0"/>
          </p:cNvCxnSpPr>
          <p:nvPr/>
        </p:nvCxnSpPr>
        <p:spPr>
          <a:xfrm>
            <a:off x="6025579" y="3497794"/>
            <a:ext cx="189818" cy="5194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Flowchart: Terminator 131">
            <a:extLst>
              <a:ext uri="{FF2B5EF4-FFF2-40B4-BE49-F238E27FC236}">
                <a16:creationId xmlns:a16="http://schemas.microsoft.com/office/drawing/2014/main" id="{80D5F23B-F22D-422E-B9FB-96984FBCA92E}"/>
              </a:ext>
            </a:extLst>
          </p:cNvPr>
          <p:cNvSpPr/>
          <p:nvPr/>
        </p:nvSpPr>
        <p:spPr>
          <a:xfrm>
            <a:off x="4672736" y="4933789"/>
            <a:ext cx="1134873" cy="407407"/>
          </a:xfrm>
          <a:prstGeom prst="flowChartTerminator">
            <a:avLst/>
          </a:prstGeom>
          <a:solidFill>
            <a:srgbClr val="006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/>
              <a:t>FAIL</a:t>
            </a:r>
          </a:p>
        </p:txBody>
      </p:sp>
      <p:sp>
        <p:nvSpPr>
          <p:cNvPr id="133" name="Flowchart: Terminator 132">
            <a:extLst>
              <a:ext uri="{FF2B5EF4-FFF2-40B4-BE49-F238E27FC236}">
                <a16:creationId xmlns:a16="http://schemas.microsoft.com/office/drawing/2014/main" id="{0C8281E4-5D78-4532-AF9C-C4A80F897111}"/>
              </a:ext>
            </a:extLst>
          </p:cNvPr>
          <p:cNvSpPr/>
          <p:nvPr/>
        </p:nvSpPr>
        <p:spPr>
          <a:xfrm>
            <a:off x="4622411" y="5702519"/>
            <a:ext cx="1134873" cy="407407"/>
          </a:xfrm>
          <a:prstGeom prst="flowChartTerminator">
            <a:avLst/>
          </a:prstGeom>
          <a:solidFill>
            <a:srgbClr val="006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/>
              <a:t>PASS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ABA044C-4DAB-47BB-A71B-68C351D31D0E}"/>
              </a:ext>
            </a:extLst>
          </p:cNvPr>
          <p:cNvSpPr txBox="1"/>
          <p:nvPr/>
        </p:nvSpPr>
        <p:spPr>
          <a:xfrm>
            <a:off x="5482464" y="4091004"/>
            <a:ext cx="146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/>
              <a:t>黑点数量＝</a:t>
            </a:r>
            <a:r>
              <a:rPr lang="en-US" altLang="zh-CN" sz="1000" dirty="0"/>
              <a:t>2</a:t>
            </a:r>
          </a:p>
          <a:p>
            <a:pPr algn="ctr"/>
            <a:r>
              <a:rPr lang="en-US" altLang="zh-CN" sz="1000" dirty="0"/>
              <a:t>Spec (13*13 pixel) </a:t>
            </a:r>
            <a:endParaRPr lang="en-US" sz="10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19946C5-83A9-4754-AF81-A0CE08B9BC84}"/>
              </a:ext>
            </a:extLst>
          </p:cNvPr>
          <p:cNvSpPr txBox="1"/>
          <p:nvPr/>
        </p:nvSpPr>
        <p:spPr>
          <a:xfrm>
            <a:off x="6176215" y="3442481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黑点</a:t>
            </a:r>
            <a:endParaRPr lang="en-US" sz="10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7E3B379-45AF-4804-8F04-114A1A2AB017}"/>
              </a:ext>
            </a:extLst>
          </p:cNvPr>
          <p:cNvSpPr txBox="1"/>
          <p:nvPr/>
        </p:nvSpPr>
        <p:spPr>
          <a:xfrm>
            <a:off x="3909511" y="344310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亮点</a:t>
            </a:r>
            <a:endParaRPr lang="en-US" sz="10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CB52A96-D263-4BE1-9C81-BC6F7A9DBDA0}"/>
              </a:ext>
            </a:extLst>
          </p:cNvPr>
          <p:cNvSpPr txBox="1"/>
          <p:nvPr/>
        </p:nvSpPr>
        <p:spPr>
          <a:xfrm>
            <a:off x="4064706" y="4572407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1B6AE1F-36B5-44D8-8081-201D23FE8215}"/>
              </a:ext>
            </a:extLst>
          </p:cNvPr>
          <p:cNvSpPr txBox="1"/>
          <p:nvPr/>
        </p:nvSpPr>
        <p:spPr>
          <a:xfrm>
            <a:off x="732187" y="3874505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405E4AB-DE34-4EBF-9EF4-96D9D508108C}"/>
              </a:ext>
            </a:extLst>
          </p:cNvPr>
          <p:cNvSpPr txBox="1"/>
          <p:nvPr/>
        </p:nvSpPr>
        <p:spPr>
          <a:xfrm>
            <a:off x="3749443" y="4141615"/>
            <a:ext cx="116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亮点</a:t>
            </a:r>
            <a:r>
              <a:rPr lang="en-US" altLang="zh-CN" sz="1000" dirty="0">
                <a:solidFill>
                  <a:schemeClr val="bg1"/>
                </a:solidFill>
              </a:rPr>
              <a:t>spec</a:t>
            </a:r>
          </a:p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 (7*7 pixel) 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682A2775-94EE-4D84-8E4C-6BAF3F057DC7}"/>
              </a:ext>
            </a:extLst>
          </p:cNvPr>
          <p:cNvCxnSpPr>
            <a:cxnSpLocks/>
            <a:stCxn id="20" idx="3"/>
            <a:endCxn id="132" idx="0"/>
          </p:cNvCxnSpPr>
          <p:nvPr/>
        </p:nvCxnSpPr>
        <p:spPr>
          <a:xfrm>
            <a:off x="4940379" y="4315042"/>
            <a:ext cx="299794" cy="6187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3FC3A386-4623-4D66-A5C0-D721455450AD}"/>
              </a:ext>
            </a:extLst>
          </p:cNvPr>
          <p:cNvCxnSpPr>
            <a:cxnSpLocks/>
            <a:stCxn id="17" idx="1"/>
            <a:endCxn id="132" idx="0"/>
          </p:cNvCxnSpPr>
          <p:nvPr/>
        </p:nvCxnSpPr>
        <p:spPr>
          <a:xfrm rot="10800000" flipV="1">
            <a:off x="5240174" y="4319525"/>
            <a:ext cx="242291" cy="614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FD9700E1-8935-484E-9540-829CB3511163}"/>
              </a:ext>
            </a:extLst>
          </p:cNvPr>
          <p:cNvCxnSpPr>
            <a:cxnSpLocks/>
            <a:stCxn id="20" idx="2"/>
            <a:endCxn id="133" idx="1"/>
          </p:cNvCxnSpPr>
          <p:nvPr/>
        </p:nvCxnSpPr>
        <p:spPr>
          <a:xfrm rot="16200000" flipH="1">
            <a:off x="3829490" y="5113301"/>
            <a:ext cx="1288909" cy="2969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602E9B34-ACBF-4B4E-8D54-C6ACDBD319FC}"/>
              </a:ext>
            </a:extLst>
          </p:cNvPr>
          <p:cNvCxnSpPr>
            <a:cxnSpLocks/>
            <a:stCxn id="17" idx="2"/>
            <a:endCxn id="133" idx="3"/>
          </p:cNvCxnSpPr>
          <p:nvPr/>
        </p:nvCxnSpPr>
        <p:spPr>
          <a:xfrm rot="5400000">
            <a:off x="5344129" y="5034955"/>
            <a:ext cx="1284424" cy="4581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7B2A8503-231F-4706-B52E-D2521854B362}"/>
              </a:ext>
            </a:extLst>
          </p:cNvPr>
          <p:cNvSpPr txBox="1"/>
          <p:nvPr/>
        </p:nvSpPr>
        <p:spPr>
          <a:xfrm>
            <a:off x="6249778" y="4622987"/>
            <a:ext cx="247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8BF4EEA-9478-4C24-A1E7-5A1223642872}"/>
              </a:ext>
            </a:extLst>
          </p:cNvPr>
          <p:cNvSpPr txBox="1"/>
          <p:nvPr/>
        </p:nvSpPr>
        <p:spPr>
          <a:xfrm>
            <a:off x="5099947" y="4094170"/>
            <a:ext cx="247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1C46488-2CEA-4605-B8D2-ECDDAB3B9AF5}"/>
              </a:ext>
            </a:extLst>
          </p:cNvPr>
          <p:cNvSpPr txBox="1"/>
          <p:nvPr/>
        </p:nvSpPr>
        <p:spPr>
          <a:xfrm>
            <a:off x="2844232" y="3858417"/>
            <a:ext cx="247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</a:t>
            </a:r>
          </a:p>
        </p:txBody>
      </p:sp>
      <p:sp>
        <p:nvSpPr>
          <p:cNvPr id="246" name="Flowchart: Terminator 245">
            <a:extLst>
              <a:ext uri="{FF2B5EF4-FFF2-40B4-BE49-F238E27FC236}">
                <a16:creationId xmlns:a16="http://schemas.microsoft.com/office/drawing/2014/main" id="{5274E580-7665-4D5C-BC84-2793D7C5FAFB}"/>
              </a:ext>
            </a:extLst>
          </p:cNvPr>
          <p:cNvSpPr/>
          <p:nvPr/>
        </p:nvSpPr>
        <p:spPr>
          <a:xfrm>
            <a:off x="415927" y="5562375"/>
            <a:ext cx="1134873" cy="407407"/>
          </a:xfrm>
          <a:prstGeom prst="flowChartTerminator">
            <a:avLst/>
          </a:prstGeom>
          <a:solidFill>
            <a:srgbClr val="006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/>
              <a:t>PASS</a:t>
            </a:r>
          </a:p>
        </p:txBody>
      </p:sp>
      <p:sp>
        <p:nvSpPr>
          <p:cNvPr id="247" name="Flowchart: Terminator 246">
            <a:extLst>
              <a:ext uri="{FF2B5EF4-FFF2-40B4-BE49-F238E27FC236}">
                <a16:creationId xmlns:a16="http://schemas.microsoft.com/office/drawing/2014/main" id="{3A07D5C7-E273-4B40-8F4A-FE6D27BECC2F}"/>
              </a:ext>
            </a:extLst>
          </p:cNvPr>
          <p:cNvSpPr/>
          <p:nvPr/>
        </p:nvSpPr>
        <p:spPr>
          <a:xfrm>
            <a:off x="2268808" y="5562374"/>
            <a:ext cx="1134873" cy="407407"/>
          </a:xfrm>
          <a:prstGeom prst="flowChartTerminator">
            <a:avLst/>
          </a:prstGeom>
          <a:solidFill>
            <a:srgbClr val="006C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00" dirty="0"/>
              <a:t>FAIL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495E83AB-4F52-4D7A-AF96-61E3DC619A73}"/>
              </a:ext>
            </a:extLst>
          </p:cNvPr>
          <p:cNvSpPr/>
          <p:nvPr/>
        </p:nvSpPr>
        <p:spPr>
          <a:xfrm>
            <a:off x="1349149" y="3735307"/>
            <a:ext cx="11817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lt1"/>
                </a:solidFill>
              </a:rPr>
              <a:t>点</a:t>
            </a:r>
            <a:r>
              <a:rPr lang="en-US" altLang="zh-CN" sz="1000" dirty="0">
                <a:solidFill>
                  <a:schemeClr val="lt1"/>
                </a:solidFill>
              </a:rPr>
              <a:t>spec (7 * 7 pixel)</a:t>
            </a:r>
            <a:endParaRPr lang="en-US" sz="1000" dirty="0">
              <a:solidFill>
                <a:schemeClr val="lt1"/>
              </a:solidFill>
            </a:endParaRPr>
          </a:p>
        </p:txBody>
      </p:sp>
      <p:cxnSp>
        <p:nvCxnSpPr>
          <p:cNvPr id="250" name="Connector: Elbow 249">
            <a:extLst>
              <a:ext uri="{FF2B5EF4-FFF2-40B4-BE49-F238E27FC236}">
                <a16:creationId xmlns:a16="http://schemas.microsoft.com/office/drawing/2014/main" id="{0F3F47E5-8061-4593-9866-7D6F9CE51064}"/>
              </a:ext>
            </a:extLst>
          </p:cNvPr>
          <p:cNvCxnSpPr>
            <a:stCxn id="13" idx="1"/>
            <a:endCxn id="246" idx="0"/>
          </p:cNvCxnSpPr>
          <p:nvPr/>
        </p:nvCxnSpPr>
        <p:spPr>
          <a:xfrm rot="10800000" flipV="1">
            <a:off x="983365" y="3878619"/>
            <a:ext cx="150227" cy="16837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nector: Elbow 251">
            <a:extLst>
              <a:ext uri="{FF2B5EF4-FFF2-40B4-BE49-F238E27FC236}">
                <a16:creationId xmlns:a16="http://schemas.microsoft.com/office/drawing/2014/main" id="{840EDC3D-C222-4B22-ACAE-04C2386893BB}"/>
              </a:ext>
            </a:extLst>
          </p:cNvPr>
          <p:cNvCxnSpPr>
            <a:stCxn id="13" idx="3"/>
            <a:endCxn id="247" idx="0"/>
          </p:cNvCxnSpPr>
          <p:nvPr/>
        </p:nvCxnSpPr>
        <p:spPr>
          <a:xfrm>
            <a:off x="2786227" y="3878620"/>
            <a:ext cx="50018" cy="1683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9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2416400-2D2B-4745-DD04-2DFDAC86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b="1" dirty="0"/>
            </a:br>
            <a:r>
              <a:rPr lang="en-US" altLang="zh-TW" dirty="0"/>
              <a:t>Thank You!</a:t>
            </a:r>
            <a:endParaRPr lang="zh-TW" altLang="en-US" sz="1867" b="1" dirty="0"/>
          </a:p>
        </p:txBody>
      </p:sp>
    </p:spTree>
    <p:extLst>
      <p:ext uri="{BB962C8B-B14F-4D97-AF65-F5344CB8AC3E}">
        <p14:creationId xmlns:p14="http://schemas.microsoft.com/office/powerpoint/2010/main" val="420292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1225</Words>
  <Application>Microsoft Office PowerPoint</Application>
  <PresentationFormat>Widescreen</PresentationFormat>
  <Paragraphs>137</Paragraphs>
  <Slides>6</Slides>
  <Notes>3</Notes>
  <HiddenSlides>0</HiddenSlides>
  <MMClips>2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3" baseType="lpstr">
      <vt:lpstr>Aptos</vt:lpstr>
      <vt:lpstr>Arial Unicode MS</vt:lpstr>
      <vt:lpstr>等线</vt:lpstr>
      <vt:lpstr>맑은 고딕</vt:lpstr>
      <vt:lpstr>Microsoft JhengHei</vt:lpstr>
      <vt:lpstr>Microsoft JhengHei</vt:lpstr>
      <vt:lpstr>Microsoft JhengHei Light</vt:lpstr>
      <vt:lpstr>微软雅黑</vt:lpstr>
      <vt:lpstr>微软雅黑</vt:lpstr>
      <vt:lpstr>新細明體</vt:lpstr>
      <vt:lpstr>Arial</vt:lpstr>
      <vt:lpstr>Calibri</vt:lpstr>
      <vt:lpstr>Calibri Light</vt:lpstr>
      <vt:lpstr>Times New Roman</vt:lpstr>
      <vt:lpstr>Wingdings</vt:lpstr>
      <vt:lpstr>Office Theme</vt:lpstr>
      <vt:lpstr>Worksheet</vt:lpstr>
      <vt:lpstr>设备良率分析</vt:lpstr>
      <vt:lpstr>PowerPoint Presentation</vt:lpstr>
      <vt:lpstr>PowerPoint Presentation</vt:lpstr>
      <vt:lpstr>PowerPoint Presentation</vt:lpstr>
      <vt:lpstr>PowerPoint Presentation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D14 Olinda High X-Build cannot control HDMI mode</dc:title>
  <dc:creator>Ringo Yang/WVN/Wistron</dc:creator>
  <cp:lastModifiedBy>Avy Wang/WVN/Wistron</cp:lastModifiedBy>
  <cp:revision>324</cp:revision>
  <dcterms:created xsi:type="dcterms:W3CDTF">2025-01-03T18:50:28Z</dcterms:created>
  <dcterms:modified xsi:type="dcterms:W3CDTF">2026-02-21T04:06:23Z</dcterms:modified>
</cp:coreProperties>
</file>